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Play"/>
      <p:regular r:id="rId38"/>
      <p:bold r:id="rId39"/>
    </p:embeddedFont>
    <p:embeddedFont>
      <p:font typeface="Architects Daughter"/>
      <p:regular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I/f48cyhxGdZmEtZjxwUrfzpM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A7CC1A-5362-4300-B8EA-5AD9AD6D4E3B}">
  <a:tblStyle styleId="{19A7CC1A-5362-4300-B8EA-5AD9AD6D4E3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22530BA-282F-462E-9994-92D7C7981292}"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127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chitectsDaughter-regular.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lay-bold.fntdata"/><Relationship Id="rId16" Type="http://schemas.openxmlformats.org/officeDocument/2006/relationships/slide" Target="slides/slide11.xml"/><Relationship Id="rId38" Type="http://schemas.openxmlformats.org/officeDocument/2006/relationships/font" Target="fonts/Pl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73" name="Google Shape;2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47" name="Google Shape;34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62" name="Google Shape;36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94" name="Google Shape;3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19" name="Google Shape;41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35" name="Google Shape;4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60" name="Google Shape;46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474" name="Google Shape;4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9" name="Google Shape;50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lang="en-US"/>
              <a:t>那接下來將由我簡單介紹Stable Diffusion背後的演算法，但由於此演算法複雜且運算量龐大，我們並沒有手刻，接下來的介紹也只會著重在概念講解，不過對細節有興趣的人也別失望，因為我們在ＰＰＴ中有提供很多參考資料讓大家會後能進一步研究。好，那一開始帶大家實際使用看看如何Stable Diffusion 生成圖像。首先使用者要在stable diffusion的平台上先輸入prompt，然後ＡＩ就會根據所接受到的Ptompt去生成相對應的圖像。那不知道大家是否會好奇ＡＩ是如何看懂prompt並且生成正確的圖像呢？</a:t>
            </a:r>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lang="en-US"/>
              <a:t>也就是透過由Open AI於2021年發表一篇paper當中所提出的clip模型，clip模型簡單來說就是一個用於對比文字與圖像的模型，Open AI 從網路上收集大量文本與圖像並他們訓練成一個巨大的樣本，對角線藍色框框的部分稱為正樣本，因為他是100%正確配對文本與圖像，其餘部分則稱為副樣本。（加入空白）而透過這個預先訓練好的clip模型就可以達到zero-shot prediction也就是所謂的零樣本預測，換句來說就是模型可以為一張完全沒見過的新圖像預測最適合的文本。那對其他細節有興趣的人建議可以直接去看OpenAI的paper，連結已放在PPT上提供給大家。</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再來，我們需要了解Diffusion Model是如何去學習生成一張圖像的？以最簡單直接的方式來介紹，那就是模型會對一張原始圖檔一點一點增加雜訊直到整張圖檔完全變成雜訊，此過程也稱為Noise Scheduler，接著模型會再做反轉過程，也就是Reverse Diffusion Process。利用一種叫U-net的方法一步一步去除雜訊直到生成跟原始圖檔接近的圖像為止。而這種一點一點增加雜訊或一步一步去除雜訊的步驟我們稱為Time steps，因為可以把它想成是有時間軸順序的。</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lang="en-US"/>
              <a:t>這裡簡單介紹其中一種增加雜訊的方法稱為Gaussian Noise Augmentation，就是將數學函數的一次微分項加上一個Gaussian distribution正態分佈之後要等於此函數的二次微分項，這會攘函數產生震幅，而此步驟會一直repeat直到函數能夠保持連續特性但再也找不到可微分的地方為止，這時函數就會呈現高頻繁震動但依然是連續函數。</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lang="en-US"/>
              <a:t>再來介紹U-net，U-net是一種生成圖像的方法可以用來去除圖像雜訊也可以用於分割圖像，如果大家對U-net的詳細說明有興趣建議去看放在ＰＰＴ上的參考影片，Jerry會教大家如何手刻U-net，那U-net的簡單介紹就是在encoder部份會透過Maxpooling取出重點特徵不過同時圖像的長寬也會減半，所以在decoder的部分就會透過upsampling來放大重點特徵並將圖像還原至原本相同的大小，且同時透過skip connection與來自encoder的原始特徵合並。這有助於恢復圖像細節和保持圖像連貫的整體性。</a:t>
            </a:r>
            <a:endParaRPr/>
          </a:p>
        </p:txBody>
      </p:sp>
      <p:sp>
        <p:nvSpPr>
          <p:cNvPr id="215" name="Google Shape;21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以上所介紹的Diffusion Model又可以稱作Pure Diffusion Model，因為它在實際操作上是不可行的，一張圖像的Pixel可能有幾百萬個，這對電腦的運算量來說實在是太大了，所以實際上會使用的是Latent Diffusion Model，也就是在幫圖像增加雜訊之前先透過一種算機率分佈的Encoder將圖像降維成Ｚ空間，再讓模型去跑學習生成此圖像的流程，且在學習完後再透過Decoder將Ｚ空間升維回原本圖像大小。這種先幫圖像降維再升維的方法稱為Variational Autoencoders或VAE，讓對VAE有興趣的人歡迎參考ＰＰＴ上附上的影片，一個是ＭＩＴ的公開課程，另一個則是在教如何手刻VAEs</a:t>
            </a:r>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238" name="Google Shape;2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19" name="Shape 19"/>
        <p:cNvGrpSpPr/>
        <p:nvPr/>
      </p:nvGrpSpPr>
      <p:grpSpPr>
        <a:xfrm>
          <a:off x="0" y="0"/>
          <a:ext cx="0" cy="0"/>
          <a:chOff x="0" y="0"/>
          <a:chExt cx="0" cy="0"/>
        </a:xfrm>
      </p:grpSpPr>
      <p:sp>
        <p:nvSpPr>
          <p:cNvPr id="20" name="Google Shape;2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25" name="Shape 25"/>
        <p:cNvGrpSpPr/>
        <p:nvPr/>
      </p:nvGrpSpPr>
      <p:grpSpPr>
        <a:xfrm>
          <a:off x="0" y="0"/>
          <a:ext cx="0" cy="0"/>
          <a:chOff x="0" y="0"/>
          <a:chExt cx="0" cy="0"/>
        </a:xfrm>
      </p:grpSpPr>
      <p:sp>
        <p:nvSpPr>
          <p:cNvPr id="26" name="Google Shape;2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32" name="Shape 32"/>
        <p:cNvGrpSpPr/>
        <p:nvPr/>
      </p:nvGrpSpPr>
      <p:grpSpPr>
        <a:xfrm>
          <a:off x="0" y="0"/>
          <a:ext cx="0" cy="0"/>
          <a:chOff x="0" y="0"/>
          <a:chExt cx="0" cy="0"/>
        </a:xfrm>
      </p:grpSpPr>
      <p:sp>
        <p:nvSpPr>
          <p:cNvPr id="33" name="Google Shape;33;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38" name="Shape 38"/>
        <p:cNvGrpSpPr/>
        <p:nvPr/>
      </p:nvGrpSpPr>
      <p:grpSpPr>
        <a:xfrm>
          <a:off x="0" y="0"/>
          <a:ext cx="0" cy="0"/>
          <a:chOff x="0" y="0"/>
          <a:chExt cx="0" cy="0"/>
        </a:xfrm>
      </p:grpSpPr>
      <p:sp>
        <p:nvSpPr>
          <p:cNvPr id="39" name="Google Shape;39;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4" name="Shape 44"/>
        <p:cNvGrpSpPr/>
        <p:nvPr/>
      </p:nvGrpSpPr>
      <p:grpSpPr>
        <a:xfrm>
          <a:off x="0" y="0"/>
          <a:ext cx="0" cy="0"/>
          <a:chOff x="0" y="0"/>
          <a:chExt cx="0" cy="0"/>
        </a:xfrm>
      </p:grpSpPr>
      <p:sp>
        <p:nvSpPr>
          <p:cNvPr id="45" name="Google Shape;45;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53" name="Shape 53"/>
        <p:cNvGrpSpPr/>
        <p:nvPr/>
      </p:nvGrpSpPr>
      <p:grpSpPr>
        <a:xfrm>
          <a:off x="0" y="0"/>
          <a:ext cx="0" cy="0"/>
          <a:chOff x="0" y="0"/>
          <a:chExt cx="0" cy="0"/>
        </a:xfrm>
      </p:grpSpPr>
      <p:sp>
        <p:nvSpPr>
          <p:cNvPr id="54" name="Google Shape;5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9.png"/><Relationship Id="rId10" Type="http://schemas.openxmlformats.org/officeDocument/2006/relationships/image" Target="../media/image24.jpg"/><Relationship Id="rId9"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25.jpg"/><Relationship Id="rId7" Type="http://schemas.openxmlformats.org/officeDocument/2006/relationships/image" Target="../media/image27.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gif"/><Relationship Id="rId4" Type="http://schemas.openxmlformats.org/officeDocument/2006/relationships/image" Target="../media/image23.gif"/><Relationship Id="rId5" Type="http://schemas.openxmlformats.org/officeDocument/2006/relationships/hyperlink" Target="https://medium.com/@easylearn.ai/neural-networks-how-resnet-works-a-gif-animation-illustration-no-code-2856fc7f27b4" TargetMode="External"/><Relationship Id="rId6" Type="http://schemas.openxmlformats.org/officeDocument/2006/relationships/image" Target="../media/image41.png"/><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medium.com/@easylearn.ai/neural-networks-how-resnet-works-a-gif-animation-illustration-no-code-2856fc7f27b4" TargetMode="External"/><Relationship Id="rId4" Type="http://schemas.openxmlformats.org/officeDocument/2006/relationships/hyperlink" Target="https://medium.com/jameslearningnote/%E8%B3%87%E6%96%99%E5%88%86%E6%9E%90-%E6%A9%9F%E5%99%A8%E5%AD%B8%E7%BF%92-%E7%AC%AC5-1%E8%AC%9B-%E5%8D%B7%E7%A9%8D%E7%A5%9E%E7%B6%93%E7%B6%B2%E7%B5%A1%E4%BB%8B%E7%B4%B9-convolutional-neural-network-4f8249d65d4f" TargetMode="External"/><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57.gif"/><Relationship Id="rId5" Type="http://schemas.openxmlformats.org/officeDocument/2006/relationships/hyperlink" Target="https://medium.com/@easylearn.ai/neural-networks-how-resnet-works-a-gif-animation-illustration-no-code-2856fc7f27b4" TargetMode="External"/><Relationship Id="rId6" Type="http://schemas.openxmlformats.org/officeDocument/2006/relationships/hyperlink" Target="https://research.google/blog/transformers-for-image-recognition-at-scale/" TargetMode="External"/><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hyperlink" Target="https://medium.com/@easylearn.ai/neural-networks-how-resnet-works-a-gif-animation-illustration-no-code-2856fc7f27b4" TargetMode="External"/><Relationship Id="rId5" Type="http://schemas.openxmlformats.org/officeDocument/2006/relationships/hyperlink" Target="https://research.google/blog/efficientnet-improving-accuracy-and-efficiency-through-automl-and-model-scaling/" TargetMode="External"/><Relationship Id="rId6" Type="http://schemas.openxmlformats.org/officeDocument/2006/relationships/image" Target="../media/image30.gif"/><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0.png"/><Relationship Id="rId4" Type="http://schemas.openxmlformats.org/officeDocument/2006/relationships/image" Target="../media/image46.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68.jpg"/><Relationship Id="rId5" Type="http://schemas.openxmlformats.org/officeDocument/2006/relationships/image" Target="../media/image47.jpg"/><Relationship Id="rId6" Type="http://schemas.openxmlformats.org/officeDocument/2006/relationships/image" Target="../media/image52.jpg"/><Relationship Id="rId7" Type="http://schemas.openxmlformats.org/officeDocument/2006/relationships/image" Target="../media/image54.jpg"/><Relationship Id="rId8"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1.jpg"/><Relationship Id="rId4" Type="http://schemas.openxmlformats.org/officeDocument/2006/relationships/image" Target="../media/image79.jpg"/><Relationship Id="rId9" Type="http://schemas.openxmlformats.org/officeDocument/2006/relationships/image" Target="../media/image2.png"/><Relationship Id="rId5" Type="http://schemas.openxmlformats.org/officeDocument/2006/relationships/image" Target="../media/image58.jpg"/><Relationship Id="rId6" Type="http://schemas.openxmlformats.org/officeDocument/2006/relationships/image" Target="../media/image56.jpg"/><Relationship Id="rId7" Type="http://schemas.openxmlformats.org/officeDocument/2006/relationships/image" Target="../media/image72.png"/><Relationship Id="rId8"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1.jpg"/><Relationship Id="rId4" Type="http://schemas.openxmlformats.org/officeDocument/2006/relationships/image" Target="../media/image59.jpg"/><Relationship Id="rId9" Type="http://schemas.openxmlformats.org/officeDocument/2006/relationships/image" Target="../media/image2.png"/><Relationship Id="rId5" Type="http://schemas.openxmlformats.org/officeDocument/2006/relationships/image" Target="../media/image82.jpg"/><Relationship Id="rId6" Type="http://schemas.openxmlformats.org/officeDocument/2006/relationships/image" Target="../media/image74.png"/><Relationship Id="rId7" Type="http://schemas.openxmlformats.org/officeDocument/2006/relationships/image" Target="../media/image63.png"/><Relationship Id="rId8"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7.jpg"/><Relationship Id="rId4" Type="http://schemas.openxmlformats.org/officeDocument/2006/relationships/image" Target="../media/image71.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0.png"/><Relationship Id="rId4" Type="http://schemas.openxmlformats.org/officeDocument/2006/relationships/image" Target="../media/image65.jpg"/><Relationship Id="rId5" Type="http://schemas.openxmlformats.org/officeDocument/2006/relationships/image" Target="../media/image70.jp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76.jpg"/><Relationship Id="rId5" Type="http://schemas.openxmlformats.org/officeDocument/2006/relationships/image" Target="../media/image75.jpg"/><Relationship Id="rId6"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73.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hyperlink" Target="http://drive.google.com/file/d/15FfLoUAptk6BJqlvKdv06PrI95eMqXCV/view" TargetMode="External"/><Relationship Id="rId7"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openai.com/index/clip/" TargetMode="External"/><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medium.com/@steinsfu/stable-diffusion-clearly-explained-ed008044e07e#3212"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towardsdatascience.com/time-series-augmentations-16237134b29b#:~:text=The%20idea%20behind%20Gaussian%20noise,samples%20or%20improves%20predictive%20performance." TargetMode="External"/><Relationship Id="rId4" Type="http://schemas.openxmlformats.org/officeDocument/2006/relationships/hyperlink" Target="https://towardsdatascience.com/time-series-augmentations-16237134b29b#:~:text=The%20idea%20behind%20Gaussian%20noise,samples%20or%20improves%20predictive%20performance." TargetMode="External"/><Relationship Id="rId10"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hyperlink" Target="https://en.wikipedia.org/wiki/Langevin_equation" TargetMode="External"/><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youtube.com/watch?v=I9MPzQCd4o4" TargetMode="External"/><Relationship Id="rId4" Type="http://schemas.openxmlformats.org/officeDocument/2006/relationships/image" Target="../media/image35.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9.png"/><Relationship Id="rId5" Type="http://schemas.openxmlformats.org/officeDocument/2006/relationships/hyperlink" Target="https://www.youtube.com/watch?v=Dmm4UG-6jxA&amp;list=PLtBw6njQRU-rwp5__7C0oIVt26ZgjG9NI&amp;index=5" TargetMode="External"/><Relationship Id="rId6" Type="http://schemas.openxmlformats.org/officeDocument/2006/relationships/hyperlink" Target="https://www.youtube.com/watch?v=VELQT1-hILo" TargetMode="External"/><Relationship Id="rId7" Type="http://schemas.openxmlformats.org/officeDocument/2006/relationships/image" Target="../media/image16.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7" name="Shape 87"/>
        <p:cNvGrpSpPr/>
        <p:nvPr/>
      </p:nvGrpSpPr>
      <p:grpSpPr>
        <a:xfrm>
          <a:off x="0" y="0"/>
          <a:ext cx="0" cy="0"/>
          <a:chOff x="0" y="0"/>
          <a:chExt cx="0" cy="0"/>
        </a:xfrm>
      </p:grpSpPr>
      <p:sp>
        <p:nvSpPr>
          <p:cNvPr id="88" name="Google Shape;88;p1"/>
          <p:cNvSpPr/>
          <p:nvPr/>
        </p:nvSpPr>
        <p:spPr>
          <a:xfrm>
            <a:off x="1488559" y="910533"/>
            <a:ext cx="9282222" cy="5210374"/>
          </a:xfrm>
          <a:prstGeom prst="roundRect">
            <a:avLst>
              <a:gd fmla="val 3004" name="adj"/>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0" i="0" sz="2800" u="none" cap="none" strike="noStrike">
              <a:solidFill>
                <a:schemeClr val="accent1"/>
              </a:solidFill>
              <a:latin typeface="Calibri"/>
              <a:ea typeface="Calibri"/>
              <a:cs typeface="Calibri"/>
              <a:sym typeface="Calibri"/>
            </a:endParaRPr>
          </a:p>
        </p:txBody>
      </p:sp>
      <p:sp>
        <p:nvSpPr>
          <p:cNvPr id="89" name="Google Shape;89;p1"/>
          <p:cNvSpPr/>
          <p:nvPr/>
        </p:nvSpPr>
        <p:spPr>
          <a:xfrm>
            <a:off x="674370" y="-102870"/>
            <a:ext cx="365760" cy="4034790"/>
          </a:xfrm>
          <a:prstGeom prst="roundRect">
            <a:avLst>
              <a:gd fmla="val 16667" name="adj"/>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11189970" y="2952750"/>
            <a:ext cx="365760" cy="4034790"/>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Picture 10" id="91" name="Google Shape;91;p1"/>
          <p:cNvPicPr preferRelativeResize="0"/>
          <p:nvPr/>
        </p:nvPicPr>
        <p:blipFill rotWithShape="1">
          <a:blip r:embed="rId3">
            <a:alphaModFix/>
          </a:blip>
          <a:srcRect b="0" l="0" r="0" t="0"/>
          <a:stretch/>
        </p:blipFill>
        <p:spPr>
          <a:xfrm>
            <a:off x="8910238" y="5342159"/>
            <a:ext cx="1562100" cy="605308"/>
          </a:xfrm>
          <a:prstGeom prst="rect">
            <a:avLst/>
          </a:prstGeom>
          <a:noFill/>
          <a:ln>
            <a:noFill/>
          </a:ln>
        </p:spPr>
      </p:pic>
      <p:sp>
        <p:nvSpPr>
          <p:cNvPr id="92" name="Google Shape;92;p1"/>
          <p:cNvSpPr/>
          <p:nvPr/>
        </p:nvSpPr>
        <p:spPr>
          <a:xfrm>
            <a:off x="331796" y="5746360"/>
            <a:ext cx="115750" cy="1111640"/>
          </a:xfrm>
          <a:prstGeom prst="roundRect">
            <a:avLst>
              <a:gd fmla="val 16667" name="adj"/>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a:off x="11735994" y="0"/>
            <a:ext cx="123910" cy="1480782"/>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txBox="1"/>
          <p:nvPr/>
        </p:nvSpPr>
        <p:spPr>
          <a:xfrm>
            <a:off x="918900" y="1768147"/>
            <a:ext cx="10354200"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Arial"/>
                <a:ea typeface="Arial"/>
                <a:cs typeface="Arial"/>
                <a:sym typeface="Arial"/>
              </a:rPr>
              <a:t>Battle of Deepfake Diffusion vs. Recognition</a:t>
            </a:r>
            <a:endParaRPr b="0" i="0" sz="3200" u="none" cap="none" strike="noStrike">
              <a:solidFill>
                <a:schemeClr val="dk2"/>
              </a:solidFill>
              <a:latin typeface="Arial"/>
              <a:ea typeface="Arial"/>
              <a:cs typeface="Arial"/>
              <a:sym typeface="Arial"/>
            </a:endParaRPr>
          </a:p>
        </p:txBody>
      </p:sp>
      <p:sp>
        <p:nvSpPr>
          <p:cNvPr id="95" name="Google Shape;95;p1"/>
          <p:cNvSpPr/>
          <p:nvPr/>
        </p:nvSpPr>
        <p:spPr>
          <a:xfrm>
            <a:off x="6320347" y="2547362"/>
            <a:ext cx="999461" cy="584735"/>
          </a:xfrm>
          <a:prstGeom prst="roundRect">
            <a:avLst>
              <a:gd fmla="val 16667"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
          <p:cNvSpPr/>
          <p:nvPr/>
        </p:nvSpPr>
        <p:spPr>
          <a:xfrm>
            <a:off x="8061073" y="2547362"/>
            <a:ext cx="999461" cy="584735"/>
          </a:xfrm>
          <a:prstGeom prst="roundRect">
            <a:avLst>
              <a:gd fmla="val 16667" name="adj"/>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txBox="1"/>
          <p:nvPr/>
        </p:nvSpPr>
        <p:spPr>
          <a:xfrm>
            <a:off x="3185338" y="2578120"/>
            <a:ext cx="60977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accent1"/>
              </a:buClr>
              <a:buSzPts val="2800"/>
              <a:buFont typeface="Arial"/>
              <a:buNone/>
            </a:pPr>
            <a:r>
              <a:rPr b="1" i="0" lang="en-US" sz="2800" u="none" cap="none" strike="noStrike">
                <a:solidFill>
                  <a:schemeClr val="accent1"/>
                </a:solidFill>
                <a:latin typeface="Arial"/>
                <a:ea typeface="Arial"/>
                <a:cs typeface="Arial"/>
                <a:sym typeface="Arial"/>
              </a:rPr>
              <a:t>矛盾大對決 深偽   </a:t>
            </a:r>
            <a:r>
              <a:rPr b="1" i="0" lang="en-US" sz="2800" u="none" cap="none" strike="noStrike">
                <a:solidFill>
                  <a:schemeClr val="lt1"/>
                </a:solidFill>
                <a:latin typeface="Arial"/>
                <a:ea typeface="Arial"/>
                <a:cs typeface="Arial"/>
                <a:sym typeface="Arial"/>
              </a:rPr>
              <a:t>生成</a:t>
            </a:r>
            <a:r>
              <a:rPr b="1" i="0" lang="en-US" sz="2800" u="none" cap="none" strike="noStrike">
                <a:solidFill>
                  <a:schemeClr val="accent1"/>
                </a:solidFill>
                <a:latin typeface="Arial"/>
                <a:ea typeface="Arial"/>
                <a:cs typeface="Arial"/>
                <a:sym typeface="Arial"/>
              </a:rPr>
              <a:t>   </a:t>
            </a:r>
            <a:r>
              <a:rPr b="1" i="0" lang="en-US" sz="2800" u="none" cap="none" strike="noStrike">
                <a:solidFill>
                  <a:schemeClr val="accent1"/>
                </a:solidFill>
                <a:latin typeface="Calibri"/>
                <a:ea typeface="Calibri"/>
                <a:cs typeface="Calibri"/>
                <a:sym typeface="Calibri"/>
              </a:rPr>
              <a:t>VS </a:t>
            </a:r>
            <a:r>
              <a:rPr b="1" i="0" lang="en-US" sz="2800" u="none" cap="none" strike="noStrike">
                <a:solidFill>
                  <a:schemeClr val="accent1"/>
                </a:solidFill>
                <a:latin typeface="Arial"/>
                <a:ea typeface="Arial"/>
                <a:cs typeface="Arial"/>
                <a:sym typeface="Arial"/>
              </a:rPr>
              <a:t>   </a:t>
            </a:r>
            <a:r>
              <a:rPr b="1" i="0" lang="en-US" sz="2800" u="none" cap="none" strike="noStrike">
                <a:solidFill>
                  <a:schemeClr val="dk2"/>
                </a:solidFill>
                <a:latin typeface="Arial"/>
                <a:ea typeface="Arial"/>
                <a:cs typeface="Arial"/>
                <a:sym typeface="Arial"/>
              </a:rPr>
              <a:t>辨識</a:t>
            </a:r>
            <a:endParaRPr b="0" i="0" sz="2800" u="none" cap="none" strike="noStrike">
              <a:solidFill>
                <a:schemeClr val="dk2"/>
              </a:solidFill>
              <a:latin typeface="Calibri"/>
              <a:ea typeface="Calibri"/>
              <a:cs typeface="Calibri"/>
              <a:sym typeface="Calibri"/>
            </a:endParaRPr>
          </a:p>
        </p:txBody>
      </p:sp>
      <p:sp>
        <p:nvSpPr>
          <p:cNvPr id="98" name="Google Shape;98;p1"/>
          <p:cNvSpPr txBox="1"/>
          <p:nvPr/>
        </p:nvSpPr>
        <p:spPr>
          <a:xfrm>
            <a:off x="3784464" y="4861968"/>
            <a:ext cx="512577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8C1717"/>
                </a:solidFill>
                <a:latin typeface="Arial"/>
                <a:ea typeface="Arial"/>
                <a:cs typeface="Arial"/>
                <a:sym typeface="Arial"/>
              </a:rPr>
              <a:t>Members</a:t>
            </a:r>
            <a:r>
              <a:rPr b="0" i="0" lang="en-US" sz="2000" u="none" cap="none" strike="noStrike">
                <a:solidFill>
                  <a:schemeClr val="dk2"/>
                </a:solidFill>
                <a:latin typeface="Arial"/>
                <a:ea typeface="Arial"/>
                <a:cs typeface="Arial"/>
                <a:sym typeface="Arial"/>
              </a:rPr>
              <a:t>   </a:t>
            </a:r>
            <a:r>
              <a:rPr b="1" i="0" lang="en-US" sz="2000" u="none" cap="none" strike="noStrike">
                <a:solidFill>
                  <a:schemeClr val="dk2"/>
                </a:solidFill>
                <a:latin typeface="Arial"/>
                <a:ea typeface="Arial"/>
                <a:cs typeface="Arial"/>
                <a:sym typeface="Arial"/>
              </a:rPr>
              <a:t>葉羽容 汪庭嫣</a:t>
            </a:r>
            <a:r>
              <a:rPr b="1" i="0" lang="en-US" sz="2000" u="none" cap="none" strike="noStrike">
                <a:solidFill>
                  <a:schemeClr val="dk2"/>
                </a:solidFill>
                <a:latin typeface="Calibri"/>
                <a:ea typeface="Calibri"/>
                <a:cs typeface="Calibri"/>
                <a:sym typeface="Calibri"/>
              </a:rPr>
              <a:t> </a:t>
            </a:r>
            <a:r>
              <a:rPr b="1" i="0" lang="en-US" sz="2000" u="none" cap="none" strike="noStrike">
                <a:solidFill>
                  <a:schemeClr val="dk2"/>
                </a:solidFill>
                <a:latin typeface="Arial"/>
                <a:ea typeface="Arial"/>
                <a:cs typeface="Arial"/>
                <a:sym typeface="Arial"/>
              </a:rPr>
              <a:t>李沛穎 葉泓揚</a:t>
            </a:r>
            <a:endParaRPr b="1" i="0" sz="2000" u="none" cap="none" strike="noStrike">
              <a:solidFill>
                <a:schemeClr val="dk2"/>
              </a:solidFill>
              <a:latin typeface="Calibri"/>
              <a:ea typeface="Calibri"/>
              <a:cs typeface="Calibri"/>
              <a:sym typeface="Calibri"/>
            </a:endParaRPr>
          </a:p>
        </p:txBody>
      </p:sp>
      <p:sp>
        <p:nvSpPr>
          <p:cNvPr id="99" name="Google Shape;99;p1"/>
          <p:cNvSpPr txBox="1"/>
          <p:nvPr/>
        </p:nvSpPr>
        <p:spPr>
          <a:xfrm>
            <a:off x="4184340" y="4190261"/>
            <a:ext cx="34728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8C1717"/>
                </a:solidFill>
                <a:latin typeface="Arial"/>
                <a:ea typeface="Arial"/>
                <a:cs typeface="Arial"/>
                <a:sym typeface="Arial"/>
              </a:rPr>
              <a:t>Mentor</a:t>
            </a:r>
            <a:endParaRPr b="1" i="0" sz="2000" u="none" cap="none" strike="noStrike">
              <a:solidFill>
                <a:srgbClr val="8C1717"/>
              </a:solidFill>
              <a:latin typeface="Calibri"/>
              <a:ea typeface="Calibri"/>
              <a:cs typeface="Calibri"/>
              <a:sym typeface="Calibri"/>
            </a:endParaRPr>
          </a:p>
        </p:txBody>
      </p:sp>
      <p:sp>
        <p:nvSpPr>
          <p:cNvPr id="100" name="Google Shape;100;p1"/>
          <p:cNvSpPr txBox="1"/>
          <p:nvPr/>
        </p:nvSpPr>
        <p:spPr>
          <a:xfrm>
            <a:off x="5412373" y="4162002"/>
            <a:ext cx="2565098"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Calibri"/>
                <a:ea typeface="Calibri"/>
                <a:cs typeface="Calibri"/>
                <a:sym typeface="Calibri"/>
              </a:rPr>
              <a:t>Jerry-StanCode創辦人</a:t>
            </a:r>
            <a:endParaRPr b="1" i="0" sz="2000" u="none" cap="none" strike="noStrike">
              <a:solidFill>
                <a:schemeClr val="dk1"/>
              </a:solidFill>
              <a:latin typeface="Calibri"/>
              <a:ea typeface="Calibri"/>
              <a:cs typeface="Calibri"/>
              <a:sym typeface="Calibri"/>
            </a:endParaRPr>
          </a:p>
        </p:txBody>
      </p:sp>
      <p:cxnSp>
        <p:nvCxnSpPr>
          <p:cNvPr id="101" name="Google Shape;101;p1"/>
          <p:cNvCxnSpPr/>
          <p:nvPr/>
        </p:nvCxnSpPr>
        <p:spPr>
          <a:xfrm>
            <a:off x="2349282" y="3613579"/>
            <a:ext cx="7493435" cy="0"/>
          </a:xfrm>
          <a:prstGeom prst="straightConnector1">
            <a:avLst/>
          </a:prstGeom>
          <a:noFill/>
          <a:ln cap="flat" cmpd="sng" w="57150">
            <a:solidFill>
              <a:srgbClr val="D8E2F3"/>
            </a:solidFill>
            <a:prstDash val="dot"/>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0"/>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Picture 10" id="276" name="Google Shape;276;p10"/>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pic>
        <p:nvPicPr>
          <p:cNvPr descr="一張含有 卡通 的圖片&#10;&#10;自動產生的描述" id="277" name="Google Shape;277;p10"/>
          <p:cNvPicPr preferRelativeResize="0"/>
          <p:nvPr/>
        </p:nvPicPr>
        <p:blipFill rotWithShape="1">
          <a:blip r:embed="rId4">
            <a:alphaModFix/>
          </a:blip>
          <a:srcRect b="0" l="0" r="0" t="0"/>
          <a:stretch/>
        </p:blipFill>
        <p:spPr>
          <a:xfrm>
            <a:off x="2540783" y="1356046"/>
            <a:ext cx="7110433" cy="4650707"/>
          </a:xfrm>
          <a:prstGeom prst="rect">
            <a:avLst/>
          </a:prstGeom>
          <a:noFill/>
          <a:ln>
            <a:noFill/>
          </a:ln>
        </p:spPr>
      </p:pic>
      <p:sp>
        <p:nvSpPr>
          <p:cNvPr id="278" name="Google Shape;278;p10"/>
          <p:cNvSpPr txBox="1"/>
          <p:nvPr/>
        </p:nvSpPr>
        <p:spPr>
          <a:xfrm>
            <a:off x="227250" y="145268"/>
            <a:ext cx="11345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1" i="0" lang="en-US" sz="3800" u="none" cap="none" strike="noStrike">
                <a:solidFill>
                  <a:schemeClr val="dk2"/>
                </a:solidFill>
                <a:latin typeface="Calibri"/>
                <a:ea typeface="Calibri"/>
                <a:cs typeface="Calibri"/>
                <a:sym typeface="Calibri"/>
              </a:rPr>
              <a:t>Beginning of the Project</a:t>
            </a:r>
            <a:endParaRPr b="1" i="0" sz="3800" u="none" cap="none" strike="noStrike">
              <a:solidFill>
                <a:schemeClr val="dk2"/>
              </a:solidFill>
              <a:latin typeface="Calibri"/>
              <a:ea typeface="Calibri"/>
              <a:cs typeface="Calibri"/>
              <a:sym typeface="Calibri"/>
            </a:endParaRPr>
          </a:p>
        </p:txBody>
      </p:sp>
      <p:grpSp>
        <p:nvGrpSpPr>
          <p:cNvPr id="279" name="Google Shape;279;p10"/>
          <p:cNvGrpSpPr/>
          <p:nvPr/>
        </p:nvGrpSpPr>
        <p:grpSpPr>
          <a:xfrm>
            <a:off x="1905758" y="1130211"/>
            <a:ext cx="8312232" cy="4825222"/>
            <a:chOff x="1905758" y="1130211"/>
            <a:chExt cx="8312232" cy="4825222"/>
          </a:xfrm>
        </p:grpSpPr>
        <p:pic>
          <p:nvPicPr>
            <p:cNvPr descr="一張含有 戶外, 天空, 人員, 服裝 的圖片&#10;&#10;自動產生的描述" id="280" name="Google Shape;280;p10"/>
            <p:cNvPicPr preferRelativeResize="0"/>
            <p:nvPr/>
          </p:nvPicPr>
          <p:blipFill rotWithShape="1">
            <a:blip r:embed="rId5">
              <a:alphaModFix/>
            </a:blip>
            <a:srcRect b="0" l="0" r="0" t="0"/>
            <a:stretch/>
          </p:blipFill>
          <p:spPr>
            <a:xfrm>
              <a:off x="6711043" y="1635433"/>
              <a:ext cx="3506947" cy="4320000"/>
            </a:xfrm>
            <a:prstGeom prst="rect">
              <a:avLst/>
            </a:prstGeom>
            <a:noFill/>
            <a:ln>
              <a:noFill/>
            </a:ln>
          </p:spPr>
        </p:pic>
        <p:pic>
          <p:nvPicPr>
            <p:cNvPr descr="一張含有 戶外, 服裝, 天空, 人員 的圖片&#10;&#10;自動產生的描述" id="281" name="Google Shape;281;p10"/>
            <p:cNvPicPr preferRelativeResize="0"/>
            <p:nvPr/>
          </p:nvPicPr>
          <p:blipFill rotWithShape="1">
            <a:blip r:embed="rId6">
              <a:alphaModFix/>
            </a:blip>
            <a:srcRect b="0" l="0" r="0" t="0"/>
            <a:stretch/>
          </p:blipFill>
          <p:spPr>
            <a:xfrm>
              <a:off x="1905758" y="1635433"/>
              <a:ext cx="3506947" cy="4320000"/>
            </a:xfrm>
            <a:prstGeom prst="rect">
              <a:avLst/>
            </a:prstGeom>
            <a:noFill/>
            <a:ln>
              <a:noFill/>
            </a:ln>
          </p:spPr>
        </p:pic>
        <p:grpSp>
          <p:nvGrpSpPr>
            <p:cNvPr id="282" name="Google Shape;282;p10"/>
            <p:cNvGrpSpPr/>
            <p:nvPr/>
          </p:nvGrpSpPr>
          <p:grpSpPr>
            <a:xfrm>
              <a:off x="4142613" y="1130211"/>
              <a:ext cx="3690748" cy="1592711"/>
              <a:chOff x="4142613" y="1130211"/>
              <a:chExt cx="3690748" cy="1592711"/>
            </a:xfrm>
          </p:grpSpPr>
          <p:sp>
            <p:nvSpPr>
              <p:cNvPr id="283" name="Google Shape;283;p10"/>
              <p:cNvSpPr/>
              <p:nvPr/>
            </p:nvSpPr>
            <p:spPr>
              <a:xfrm>
                <a:off x="4570031" y="1130211"/>
                <a:ext cx="2894202" cy="1577130"/>
              </a:xfrm>
              <a:prstGeom prst="cloud">
                <a:avLst/>
              </a:prstGeom>
              <a:solidFill>
                <a:schemeClr val="l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Architects Daughter"/>
                    <a:ea typeface="Architects Daughter"/>
                    <a:cs typeface="Architects Daughter"/>
                    <a:sym typeface="Architects Daughter"/>
                  </a:rPr>
                  <a:t>Do you know which of us is fake?</a:t>
                </a:r>
                <a:endParaRPr b="1" i="0" sz="2400" u="none" cap="none" strike="noStrike">
                  <a:solidFill>
                    <a:schemeClr val="dk1"/>
                  </a:solidFill>
                  <a:latin typeface="Architects Daughter"/>
                  <a:ea typeface="Architects Daughter"/>
                  <a:cs typeface="Architects Daughter"/>
                  <a:sym typeface="Architects Daughter"/>
                </a:endParaRPr>
              </a:p>
            </p:txBody>
          </p:sp>
          <p:sp>
            <p:nvSpPr>
              <p:cNvPr id="284" name="Google Shape;284;p10"/>
              <p:cNvSpPr/>
              <p:nvPr/>
            </p:nvSpPr>
            <p:spPr>
              <a:xfrm rot="1242089">
                <a:off x="4347891" y="2397780"/>
                <a:ext cx="400278" cy="236363"/>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5" name="Google Shape;285;p10"/>
              <p:cNvSpPr/>
              <p:nvPr/>
            </p:nvSpPr>
            <p:spPr>
              <a:xfrm rot="1242089">
                <a:off x="4157753" y="2571821"/>
                <a:ext cx="192946" cy="120901"/>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6" name="Google Shape;286;p10"/>
              <p:cNvSpPr/>
              <p:nvPr/>
            </p:nvSpPr>
            <p:spPr>
              <a:xfrm rot="-1495698">
                <a:off x="7151610" y="2333474"/>
                <a:ext cx="520860" cy="22587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7" name="Google Shape;287;p10"/>
              <p:cNvSpPr/>
              <p:nvPr/>
            </p:nvSpPr>
            <p:spPr>
              <a:xfrm rot="-1237836">
                <a:off x="7544100" y="2498184"/>
                <a:ext cx="274484" cy="133833"/>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288" name="Google Shape;288;p10"/>
          <p:cNvGrpSpPr/>
          <p:nvPr/>
        </p:nvGrpSpPr>
        <p:grpSpPr>
          <a:xfrm>
            <a:off x="2351709" y="879201"/>
            <a:ext cx="6171506" cy="5537906"/>
            <a:chOff x="2041488" y="1194794"/>
            <a:chExt cx="5726908" cy="5138953"/>
          </a:xfrm>
        </p:grpSpPr>
        <p:pic>
          <p:nvPicPr>
            <p:cNvPr id="289" name="Google Shape;289;p10"/>
            <p:cNvPicPr preferRelativeResize="0"/>
            <p:nvPr/>
          </p:nvPicPr>
          <p:blipFill rotWithShape="1">
            <a:blip r:embed="rId7">
              <a:alphaModFix/>
            </a:blip>
            <a:srcRect b="0" l="0" r="18895" t="0"/>
            <a:stretch/>
          </p:blipFill>
          <p:spPr>
            <a:xfrm>
              <a:off x="2259824" y="1364067"/>
              <a:ext cx="5508572" cy="4969680"/>
            </a:xfrm>
            <a:prstGeom prst="rect">
              <a:avLst/>
            </a:prstGeom>
            <a:noFill/>
            <a:ln>
              <a:noFill/>
            </a:ln>
          </p:spPr>
        </p:pic>
        <p:grpSp>
          <p:nvGrpSpPr>
            <p:cNvPr id="290" name="Google Shape;290;p10"/>
            <p:cNvGrpSpPr/>
            <p:nvPr/>
          </p:nvGrpSpPr>
          <p:grpSpPr>
            <a:xfrm rot="-1135320">
              <a:off x="2271673" y="1364067"/>
              <a:ext cx="1317146" cy="1639156"/>
              <a:chOff x="10135257" y="2086381"/>
              <a:chExt cx="1317146" cy="1639156"/>
            </a:xfrm>
          </p:grpSpPr>
          <p:grpSp>
            <p:nvGrpSpPr>
              <p:cNvPr id="291" name="Google Shape;291;p10"/>
              <p:cNvGrpSpPr/>
              <p:nvPr/>
            </p:nvGrpSpPr>
            <p:grpSpPr>
              <a:xfrm>
                <a:off x="10135257" y="2086381"/>
                <a:ext cx="1317146" cy="1639156"/>
                <a:chOff x="10033159" y="1950258"/>
                <a:chExt cx="1518407" cy="1889620"/>
              </a:xfrm>
            </p:grpSpPr>
            <p:sp>
              <p:nvSpPr>
                <p:cNvPr id="292" name="Google Shape;292;p10"/>
                <p:cNvSpPr/>
                <p:nvPr/>
              </p:nvSpPr>
              <p:spPr>
                <a:xfrm>
                  <a:off x="10190480" y="2105660"/>
                  <a:ext cx="1209040" cy="1567180"/>
                </a:xfrm>
                <a:custGeom>
                  <a:rect b="b" l="l" r="r" t="t"/>
                  <a:pathLst>
                    <a:path extrusionOk="0" h="1567180" w="1209040">
                      <a:moveTo>
                        <a:pt x="599440" y="0"/>
                      </a:moveTo>
                      <a:lnTo>
                        <a:pt x="337820" y="154940"/>
                      </a:lnTo>
                      <a:lnTo>
                        <a:pt x="2540" y="187960"/>
                      </a:lnTo>
                      <a:cubicBezTo>
                        <a:pt x="1693" y="449580"/>
                        <a:pt x="847" y="711200"/>
                        <a:pt x="0" y="972820"/>
                      </a:cubicBezTo>
                      <a:lnTo>
                        <a:pt x="99060" y="1216660"/>
                      </a:lnTo>
                      <a:lnTo>
                        <a:pt x="279400" y="1389380"/>
                      </a:lnTo>
                      <a:lnTo>
                        <a:pt x="469900" y="1518920"/>
                      </a:lnTo>
                      <a:lnTo>
                        <a:pt x="607060" y="1567180"/>
                      </a:lnTo>
                      <a:lnTo>
                        <a:pt x="739140" y="1508760"/>
                      </a:lnTo>
                      <a:lnTo>
                        <a:pt x="906780" y="1407160"/>
                      </a:lnTo>
                      <a:lnTo>
                        <a:pt x="1043940" y="1280160"/>
                      </a:lnTo>
                      <a:lnTo>
                        <a:pt x="1150620" y="1140460"/>
                      </a:lnTo>
                      <a:lnTo>
                        <a:pt x="1209040" y="967740"/>
                      </a:lnTo>
                      <a:lnTo>
                        <a:pt x="1209040" y="182880"/>
                      </a:lnTo>
                      <a:lnTo>
                        <a:pt x="1054100" y="180340"/>
                      </a:lnTo>
                      <a:lnTo>
                        <a:pt x="871220" y="147320"/>
                      </a:lnTo>
                      <a:lnTo>
                        <a:pt x="734060" y="81280"/>
                      </a:lnTo>
                      <a:lnTo>
                        <a:pt x="59944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一張含有 符號, 標誌, 圖形, 設計 的圖片&#10;&#10;自動產生的描述" id="293" name="Google Shape;293;p10"/>
                <p:cNvPicPr preferRelativeResize="0"/>
                <p:nvPr/>
              </p:nvPicPr>
              <p:blipFill rotWithShape="1">
                <a:blip r:embed="rId8">
                  <a:alphaModFix/>
                </a:blip>
                <a:srcRect b="27604" l="26166" r="34060" t="22898"/>
                <a:stretch/>
              </p:blipFill>
              <p:spPr>
                <a:xfrm>
                  <a:off x="10033159" y="1950258"/>
                  <a:ext cx="1518407" cy="1889620"/>
                </a:xfrm>
                <a:prstGeom prst="rect">
                  <a:avLst/>
                </a:prstGeom>
                <a:noFill/>
                <a:ln>
                  <a:noFill/>
                </a:ln>
              </p:spPr>
            </p:pic>
          </p:grpSp>
          <p:grpSp>
            <p:nvGrpSpPr>
              <p:cNvPr id="294" name="Google Shape;294;p10"/>
              <p:cNvGrpSpPr/>
              <p:nvPr/>
            </p:nvGrpSpPr>
            <p:grpSpPr>
              <a:xfrm>
                <a:off x="10389951" y="2482241"/>
                <a:ext cx="805029" cy="946759"/>
                <a:chOff x="937614" y="2692012"/>
                <a:chExt cx="805029" cy="946759"/>
              </a:xfrm>
            </p:grpSpPr>
            <p:sp>
              <p:nvSpPr>
                <p:cNvPr id="295" name="Google Shape;295;p10"/>
                <p:cNvSpPr txBox="1"/>
                <p:nvPr/>
              </p:nvSpPr>
              <p:spPr>
                <a:xfrm>
                  <a:off x="937614" y="3269439"/>
                  <a:ext cx="805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Model</a:t>
                  </a:r>
                  <a:endParaRPr b="1" sz="1800">
                    <a:solidFill>
                      <a:schemeClr val="dk1"/>
                    </a:solidFill>
                    <a:latin typeface="Calibri"/>
                    <a:ea typeface="Calibri"/>
                    <a:cs typeface="Calibri"/>
                    <a:sym typeface="Calibri"/>
                  </a:endParaRPr>
                </a:p>
              </p:txBody>
            </p:sp>
            <p:grpSp>
              <p:nvGrpSpPr>
                <p:cNvPr id="296" name="Google Shape;296;p10"/>
                <p:cNvGrpSpPr/>
                <p:nvPr/>
              </p:nvGrpSpPr>
              <p:grpSpPr>
                <a:xfrm>
                  <a:off x="1025737" y="2692012"/>
                  <a:ext cx="612007" cy="585063"/>
                  <a:chOff x="871353" y="3168808"/>
                  <a:chExt cx="771686" cy="737712"/>
                </a:xfrm>
              </p:grpSpPr>
              <p:sp>
                <p:nvSpPr>
                  <p:cNvPr id="297" name="Google Shape;297;p10"/>
                  <p:cNvSpPr/>
                  <p:nvPr/>
                </p:nvSpPr>
                <p:spPr>
                  <a:xfrm>
                    <a:off x="1065173" y="3405366"/>
                    <a:ext cx="386075" cy="391513"/>
                  </a:xfrm>
                  <a:custGeom>
                    <a:rect b="b" l="l" r="r" t="t"/>
                    <a:pathLst>
                      <a:path extrusionOk="0" h="604007" w="595618">
                        <a:moveTo>
                          <a:pt x="0" y="604007"/>
                        </a:moveTo>
                        <a:lnTo>
                          <a:pt x="134224" y="209725"/>
                        </a:lnTo>
                        <a:lnTo>
                          <a:pt x="436228" y="453006"/>
                        </a:lnTo>
                        <a:lnTo>
                          <a:pt x="595618" y="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298" name="Google Shape;298;p10"/>
                  <p:cNvSpPr/>
                  <p:nvPr/>
                </p:nvSpPr>
                <p:spPr>
                  <a:xfrm>
                    <a:off x="999922" y="370307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0"/>
                  <p:cNvSpPr/>
                  <p:nvPr/>
                </p:nvSpPr>
                <p:spPr>
                  <a:xfrm>
                    <a:off x="1096687" y="3486931"/>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0"/>
                  <p:cNvSpPr/>
                  <p:nvPr/>
                </p:nvSpPr>
                <p:spPr>
                  <a:xfrm>
                    <a:off x="1283464" y="3631030"/>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0"/>
                  <p:cNvSpPr/>
                  <p:nvPr/>
                </p:nvSpPr>
                <p:spPr>
                  <a:xfrm>
                    <a:off x="1380559" y="337409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0"/>
                  <p:cNvSpPr/>
                  <p:nvPr/>
                </p:nvSpPr>
                <p:spPr>
                  <a:xfrm>
                    <a:off x="871353" y="3168808"/>
                    <a:ext cx="771686" cy="737712"/>
                  </a:xfrm>
                  <a:prstGeom prst="roundRect">
                    <a:avLst>
                      <a:gd fmla="val 15286"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10"/>
                  <p:cNvSpPr/>
                  <p:nvPr/>
                </p:nvSpPr>
                <p:spPr>
                  <a:xfrm>
                    <a:off x="875379" y="3260877"/>
                    <a:ext cx="767660" cy="40211"/>
                  </a:xfrm>
                  <a:custGeom>
                    <a:rect b="b" l="l" r="r" t="t"/>
                    <a:pathLst>
                      <a:path extrusionOk="0" h="55880" w="1066800">
                        <a:moveTo>
                          <a:pt x="0" y="55880"/>
                        </a:moveTo>
                        <a:lnTo>
                          <a:pt x="355600" y="55880"/>
                        </a:lnTo>
                        <a:lnTo>
                          <a:pt x="411480" y="0"/>
                        </a:lnTo>
                        <a:lnTo>
                          <a:pt x="650240" y="0"/>
                        </a:lnTo>
                        <a:lnTo>
                          <a:pt x="706120" y="55880"/>
                        </a:lnTo>
                        <a:lnTo>
                          <a:pt x="1066800" y="5588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10"/>
                  <p:cNvSpPr/>
                  <p:nvPr/>
                </p:nvSpPr>
                <p:spPr>
                  <a:xfrm rot="10800000">
                    <a:off x="94436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0"/>
                  <p:cNvSpPr/>
                  <p:nvPr/>
                </p:nvSpPr>
                <p:spPr>
                  <a:xfrm rot="10800000">
                    <a:off x="99884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0"/>
                  <p:cNvSpPr/>
                  <p:nvPr/>
                </p:nvSpPr>
                <p:spPr>
                  <a:xfrm rot="10800000">
                    <a:off x="1058749"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nvGrpSpPr>
            <p:cNvPr id="307" name="Google Shape;307;p10"/>
            <p:cNvGrpSpPr/>
            <p:nvPr/>
          </p:nvGrpSpPr>
          <p:grpSpPr>
            <a:xfrm rot="341148">
              <a:off x="4200190" y="3685503"/>
              <a:ext cx="1317146" cy="1639156"/>
              <a:chOff x="10135257" y="2086381"/>
              <a:chExt cx="1317146" cy="1639156"/>
            </a:xfrm>
          </p:grpSpPr>
          <p:grpSp>
            <p:nvGrpSpPr>
              <p:cNvPr id="308" name="Google Shape;308;p10"/>
              <p:cNvGrpSpPr/>
              <p:nvPr/>
            </p:nvGrpSpPr>
            <p:grpSpPr>
              <a:xfrm>
                <a:off x="10135257" y="2086381"/>
                <a:ext cx="1317146" cy="1639156"/>
                <a:chOff x="10033159" y="1950258"/>
                <a:chExt cx="1518407" cy="1889620"/>
              </a:xfrm>
            </p:grpSpPr>
            <p:sp>
              <p:nvSpPr>
                <p:cNvPr id="309" name="Google Shape;309;p10"/>
                <p:cNvSpPr/>
                <p:nvPr/>
              </p:nvSpPr>
              <p:spPr>
                <a:xfrm>
                  <a:off x="10190480" y="2105660"/>
                  <a:ext cx="1209040" cy="1567180"/>
                </a:xfrm>
                <a:custGeom>
                  <a:rect b="b" l="l" r="r" t="t"/>
                  <a:pathLst>
                    <a:path extrusionOk="0" h="1567180" w="1209040">
                      <a:moveTo>
                        <a:pt x="599440" y="0"/>
                      </a:moveTo>
                      <a:lnTo>
                        <a:pt x="337820" y="154940"/>
                      </a:lnTo>
                      <a:lnTo>
                        <a:pt x="2540" y="187960"/>
                      </a:lnTo>
                      <a:cubicBezTo>
                        <a:pt x="1693" y="449580"/>
                        <a:pt x="847" y="711200"/>
                        <a:pt x="0" y="972820"/>
                      </a:cubicBezTo>
                      <a:lnTo>
                        <a:pt x="99060" y="1216660"/>
                      </a:lnTo>
                      <a:lnTo>
                        <a:pt x="279400" y="1389380"/>
                      </a:lnTo>
                      <a:lnTo>
                        <a:pt x="469900" y="1518920"/>
                      </a:lnTo>
                      <a:lnTo>
                        <a:pt x="607060" y="1567180"/>
                      </a:lnTo>
                      <a:lnTo>
                        <a:pt x="739140" y="1508760"/>
                      </a:lnTo>
                      <a:lnTo>
                        <a:pt x="906780" y="1407160"/>
                      </a:lnTo>
                      <a:lnTo>
                        <a:pt x="1043940" y="1280160"/>
                      </a:lnTo>
                      <a:lnTo>
                        <a:pt x="1150620" y="1140460"/>
                      </a:lnTo>
                      <a:lnTo>
                        <a:pt x="1209040" y="967740"/>
                      </a:lnTo>
                      <a:lnTo>
                        <a:pt x="1209040" y="182880"/>
                      </a:lnTo>
                      <a:lnTo>
                        <a:pt x="1054100" y="180340"/>
                      </a:lnTo>
                      <a:lnTo>
                        <a:pt x="871220" y="147320"/>
                      </a:lnTo>
                      <a:lnTo>
                        <a:pt x="734060" y="81280"/>
                      </a:lnTo>
                      <a:lnTo>
                        <a:pt x="59944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一張含有 符號, 標誌, 圖形, 設計 的圖片&#10;&#10;自動產生的描述" id="310" name="Google Shape;310;p10"/>
                <p:cNvPicPr preferRelativeResize="0"/>
                <p:nvPr/>
              </p:nvPicPr>
              <p:blipFill rotWithShape="1">
                <a:blip r:embed="rId8">
                  <a:alphaModFix/>
                </a:blip>
                <a:srcRect b="27604" l="26166" r="34060" t="22898"/>
                <a:stretch/>
              </p:blipFill>
              <p:spPr>
                <a:xfrm>
                  <a:off x="10033159" y="1950258"/>
                  <a:ext cx="1518407" cy="1889620"/>
                </a:xfrm>
                <a:prstGeom prst="rect">
                  <a:avLst/>
                </a:prstGeom>
                <a:noFill/>
                <a:ln>
                  <a:noFill/>
                </a:ln>
              </p:spPr>
            </p:pic>
          </p:grpSp>
          <p:grpSp>
            <p:nvGrpSpPr>
              <p:cNvPr id="311" name="Google Shape;311;p10"/>
              <p:cNvGrpSpPr/>
              <p:nvPr/>
            </p:nvGrpSpPr>
            <p:grpSpPr>
              <a:xfrm>
                <a:off x="10389951" y="2482241"/>
                <a:ext cx="805029" cy="946759"/>
                <a:chOff x="937614" y="2692012"/>
                <a:chExt cx="805029" cy="946759"/>
              </a:xfrm>
            </p:grpSpPr>
            <p:sp>
              <p:nvSpPr>
                <p:cNvPr id="312" name="Google Shape;312;p10"/>
                <p:cNvSpPr txBox="1"/>
                <p:nvPr/>
              </p:nvSpPr>
              <p:spPr>
                <a:xfrm>
                  <a:off x="937614" y="3269439"/>
                  <a:ext cx="805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Model</a:t>
                  </a:r>
                  <a:endParaRPr b="1" sz="1800">
                    <a:solidFill>
                      <a:schemeClr val="dk1"/>
                    </a:solidFill>
                    <a:latin typeface="Calibri"/>
                    <a:ea typeface="Calibri"/>
                    <a:cs typeface="Calibri"/>
                    <a:sym typeface="Calibri"/>
                  </a:endParaRPr>
                </a:p>
              </p:txBody>
            </p:sp>
            <p:grpSp>
              <p:nvGrpSpPr>
                <p:cNvPr id="313" name="Google Shape;313;p10"/>
                <p:cNvGrpSpPr/>
                <p:nvPr/>
              </p:nvGrpSpPr>
              <p:grpSpPr>
                <a:xfrm>
                  <a:off x="1025737" y="2692012"/>
                  <a:ext cx="612007" cy="585063"/>
                  <a:chOff x="871353" y="3168808"/>
                  <a:chExt cx="771686" cy="737712"/>
                </a:xfrm>
              </p:grpSpPr>
              <p:sp>
                <p:nvSpPr>
                  <p:cNvPr id="314" name="Google Shape;314;p10"/>
                  <p:cNvSpPr/>
                  <p:nvPr/>
                </p:nvSpPr>
                <p:spPr>
                  <a:xfrm>
                    <a:off x="1065173" y="3405366"/>
                    <a:ext cx="386075" cy="391513"/>
                  </a:xfrm>
                  <a:custGeom>
                    <a:rect b="b" l="l" r="r" t="t"/>
                    <a:pathLst>
                      <a:path extrusionOk="0" h="604007" w="595618">
                        <a:moveTo>
                          <a:pt x="0" y="604007"/>
                        </a:moveTo>
                        <a:lnTo>
                          <a:pt x="134224" y="209725"/>
                        </a:lnTo>
                        <a:lnTo>
                          <a:pt x="436228" y="453006"/>
                        </a:lnTo>
                        <a:lnTo>
                          <a:pt x="595618" y="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315" name="Google Shape;315;p10"/>
                  <p:cNvSpPr/>
                  <p:nvPr/>
                </p:nvSpPr>
                <p:spPr>
                  <a:xfrm>
                    <a:off x="999922" y="370307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0"/>
                  <p:cNvSpPr/>
                  <p:nvPr/>
                </p:nvSpPr>
                <p:spPr>
                  <a:xfrm>
                    <a:off x="1096687" y="3486931"/>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0"/>
                  <p:cNvSpPr/>
                  <p:nvPr/>
                </p:nvSpPr>
                <p:spPr>
                  <a:xfrm>
                    <a:off x="1283464" y="3631030"/>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0"/>
                  <p:cNvSpPr/>
                  <p:nvPr/>
                </p:nvSpPr>
                <p:spPr>
                  <a:xfrm>
                    <a:off x="1380559" y="337409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0"/>
                  <p:cNvSpPr/>
                  <p:nvPr/>
                </p:nvSpPr>
                <p:spPr>
                  <a:xfrm>
                    <a:off x="871353" y="3168808"/>
                    <a:ext cx="771686" cy="737712"/>
                  </a:xfrm>
                  <a:prstGeom prst="roundRect">
                    <a:avLst>
                      <a:gd fmla="val 15286"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0"/>
                  <p:cNvSpPr/>
                  <p:nvPr/>
                </p:nvSpPr>
                <p:spPr>
                  <a:xfrm>
                    <a:off x="875379" y="3260877"/>
                    <a:ext cx="767660" cy="40211"/>
                  </a:xfrm>
                  <a:custGeom>
                    <a:rect b="b" l="l" r="r" t="t"/>
                    <a:pathLst>
                      <a:path extrusionOk="0" h="55880" w="1066800">
                        <a:moveTo>
                          <a:pt x="0" y="55880"/>
                        </a:moveTo>
                        <a:lnTo>
                          <a:pt x="355600" y="55880"/>
                        </a:lnTo>
                        <a:lnTo>
                          <a:pt x="411480" y="0"/>
                        </a:lnTo>
                        <a:lnTo>
                          <a:pt x="650240" y="0"/>
                        </a:lnTo>
                        <a:lnTo>
                          <a:pt x="706120" y="55880"/>
                        </a:lnTo>
                        <a:lnTo>
                          <a:pt x="1066800" y="5588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0"/>
                  <p:cNvSpPr/>
                  <p:nvPr/>
                </p:nvSpPr>
                <p:spPr>
                  <a:xfrm rot="10800000">
                    <a:off x="94436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rot="10800000">
                    <a:off x="99884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0"/>
                  <p:cNvSpPr/>
                  <p:nvPr/>
                </p:nvSpPr>
                <p:spPr>
                  <a:xfrm rot="10800000">
                    <a:off x="1058749"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pic>
          <p:nvPicPr>
            <p:cNvPr descr="一張含有 戶外, 天空, 人員, 服裝 的圖片&#10;&#10;自動產生的描述" id="324" name="Google Shape;324;p10"/>
            <p:cNvPicPr preferRelativeResize="0"/>
            <p:nvPr/>
          </p:nvPicPr>
          <p:blipFill rotWithShape="1">
            <a:blip r:embed="rId9">
              <a:alphaModFix/>
            </a:blip>
            <a:srcRect b="0" l="0" r="0" t="0"/>
            <a:stretch/>
          </p:blipFill>
          <p:spPr>
            <a:xfrm>
              <a:off x="5781581" y="1364067"/>
              <a:ext cx="1986815" cy="2447440"/>
            </a:xfrm>
            <a:prstGeom prst="rect">
              <a:avLst/>
            </a:prstGeom>
            <a:noFill/>
            <a:ln>
              <a:noFill/>
            </a:ln>
          </p:spPr>
        </p:pic>
        <p:pic>
          <p:nvPicPr>
            <p:cNvPr descr="一張含有 戶外, 服裝, 天空, 人員 的圖片&#10;&#10;自動產生的描述" id="325" name="Google Shape;325;p10"/>
            <p:cNvPicPr preferRelativeResize="0"/>
            <p:nvPr/>
          </p:nvPicPr>
          <p:blipFill rotWithShape="1">
            <a:blip r:embed="rId10">
              <a:alphaModFix/>
            </a:blip>
            <a:srcRect b="0" l="0" r="0" t="0"/>
            <a:stretch/>
          </p:blipFill>
          <p:spPr>
            <a:xfrm>
              <a:off x="5781581" y="3865804"/>
              <a:ext cx="1986815" cy="2447440"/>
            </a:xfrm>
            <a:prstGeom prst="rect">
              <a:avLst/>
            </a:prstGeom>
            <a:noFill/>
            <a:ln>
              <a:noFill/>
            </a:ln>
          </p:spPr>
        </p:pic>
        <p:sp>
          <p:nvSpPr>
            <p:cNvPr id="326" name="Google Shape;326;p10"/>
            <p:cNvSpPr/>
            <p:nvPr/>
          </p:nvSpPr>
          <p:spPr>
            <a:xfrm>
              <a:off x="4389735" y="1388224"/>
              <a:ext cx="1306389" cy="831186"/>
            </a:xfrm>
            <a:prstGeom prst="wedgeEllipseCallout">
              <a:avLst>
                <a:gd fmla="val -53386" name="adj1"/>
                <a:gd fmla="val 50201" name="adj2"/>
              </a:avLst>
            </a:prstGeom>
            <a:solidFill>
              <a:schemeClr val="lt1"/>
            </a:solid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It’s fake!</a:t>
              </a:r>
              <a:endParaRPr sz="1800">
                <a:solidFill>
                  <a:schemeClr val="dk1"/>
                </a:solidFill>
                <a:latin typeface="Calibri"/>
                <a:ea typeface="Calibri"/>
                <a:cs typeface="Calibri"/>
                <a:sym typeface="Calibri"/>
              </a:endParaRPr>
            </a:p>
          </p:txBody>
        </p:sp>
        <p:sp>
          <p:nvSpPr>
            <p:cNvPr id="327" name="Google Shape;327;p10"/>
            <p:cNvSpPr/>
            <p:nvPr/>
          </p:nvSpPr>
          <p:spPr>
            <a:xfrm>
              <a:off x="2636233" y="3951837"/>
              <a:ext cx="1092860" cy="831186"/>
            </a:xfrm>
            <a:prstGeom prst="wedgeEllipseCallout">
              <a:avLst>
                <a:gd fmla="val 67981" name="adj1"/>
                <a:gd fmla="val 34053" name="adj2"/>
              </a:avLst>
            </a:prstGeom>
            <a:solidFill>
              <a:schemeClr val="lt1"/>
            </a:solid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That’s true!</a:t>
              </a:r>
              <a:endParaRPr sz="1800">
                <a:solidFill>
                  <a:schemeClr val="dk1"/>
                </a:solidFill>
                <a:latin typeface="Calibri"/>
                <a:ea typeface="Calibri"/>
                <a:cs typeface="Calibri"/>
                <a:sym typeface="Calibri"/>
              </a:endParaRPr>
            </a:p>
          </p:txBody>
        </p:sp>
      </p:grpSp>
      <p:grpSp>
        <p:nvGrpSpPr>
          <p:cNvPr id="328" name="Google Shape;328;p10"/>
          <p:cNvGrpSpPr/>
          <p:nvPr/>
        </p:nvGrpSpPr>
        <p:grpSpPr>
          <a:xfrm>
            <a:off x="4265647" y="2276227"/>
            <a:ext cx="1419400" cy="1766409"/>
            <a:chOff x="10135257" y="2086381"/>
            <a:chExt cx="1317146" cy="1639156"/>
          </a:xfrm>
        </p:grpSpPr>
        <p:grpSp>
          <p:nvGrpSpPr>
            <p:cNvPr id="329" name="Google Shape;329;p10"/>
            <p:cNvGrpSpPr/>
            <p:nvPr/>
          </p:nvGrpSpPr>
          <p:grpSpPr>
            <a:xfrm>
              <a:off x="10135257" y="2086381"/>
              <a:ext cx="1317146" cy="1639156"/>
              <a:chOff x="10033159" y="1950258"/>
              <a:chExt cx="1518407" cy="1889620"/>
            </a:xfrm>
          </p:grpSpPr>
          <p:sp>
            <p:nvSpPr>
              <p:cNvPr id="330" name="Google Shape;330;p10"/>
              <p:cNvSpPr/>
              <p:nvPr/>
            </p:nvSpPr>
            <p:spPr>
              <a:xfrm>
                <a:off x="10190480" y="2105660"/>
                <a:ext cx="1209040" cy="1567180"/>
              </a:xfrm>
              <a:custGeom>
                <a:rect b="b" l="l" r="r" t="t"/>
                <a:pathLst>
                  <a:path extrusionOk="0" h="1567180" w="1209040">
                    <a:moveTo>
                      <a:pt x="599440" y="0"/>
                    </a:moveTo>
                    <a:lnTo>
                      <a:pt x="337820" y="154940"/>
                    </a:lnTo>
                    <a:lnTo>
                      <a:pt x="2540" y="187960"/>
                    </a:lnTo>
                    <a:cubicBezTo>
                      <a:pt x="1693" y="449580"/>
                      <a:pt x="847" y="711200"/>
                      <a:pt x="0" y="972820"/>
                    </a:cubicBezTo>
                    <a:lnTo>
                      <a:pt x="99060" y="1216660"/>
                    </a:lnTo>
                    <a:lnTo>
                      <a:pt x="279400" y="1389380"/>
                    </a:lnTo>
                    <a:lnTo>
                      <a:pt x="469900" y="1518920"/>
                    </a:lnTo>
                    <a:lnTo>
                      <a:pt x="607060" y="1567180"/>
                    </a:lnTo>
                    <a:lnTo>
                      <a:pt x="739140" y="1508760"/>
                    </a:lnTo>
                    <a:lnTo>
                      <a:pt x="906780" y="1407160"/>
                    </a:lnTo>
                    <a:lnTo>
                      <a:pt x="1043940" y="1280160"/>
                    </a:lnTo>
                    <a:lnTo>
                      <a:pt x="1150620" y="1140460"/>
                    </a:lnTo>
                    <a:lnTo>
                      <a:pt x="1209040" y="967740"/>
                    </a:lnTo>
                    <a:lnTo>
                      <a:pt x="1209040" y="182880"/>
                    </a:lnTo>
                    <a:lnTo>
                      <a:pt x="1054100" y="180340"/>
                    </a:lnTo>
                    <a:lnTo>
                      <a:pt x="871220" y="147320"/>
                    </a:lnTo>
                    <a:lnTo>
                      <a:pt x="734060" y="81280"/>
                    </a:lnTo>
                    <a:lnTo>
                      <a:pt x="59944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一張含有 符號, 標誌, 圖形, 設計 的圖片&#10;&#10;自動產生的描述" id="331" name="Google Shape;331;p10"/>
              <p:cNvPicPr preferRelativeResize="0"/>
              <p:nvPr/>
            </p:nvPicPr>
            <p:blipFill rotWithShape="1">
              <a:blip r:embed="rId8">
                <a:alphaModFix/>
              </a:blip>
              <a:srcRect b="27604" l="26166" r="34060" t="22898"/>
              <a:stretch/>
            </p:blipFill>
            <p:spPr>
              <a:xfrm>
                <a:off x="10033159" y="1950258"/>
                <a:ext cx="1518407" cy="1889620"/>
              </a:xfrm>
              <a:prstGeom prst="rect">
                <a:avLst/>
              </a:prstGeom>
              <a:noFill/>
              <a:ln>
                <a:noFill/>
              </a:ln>
            </p:spPr>
          </p:pic>
        </p:grpSp>
        <p:grpSp>
          <p:nvGrpSpPr>
            <p:cNvPr id="332" name="Google Shape;332;p10"/>
            <p:cNvGrpSpPr/>
            <p:nvPr/>
          </p:nvGrpSpPr>
          <p:grpSpPr>
            <a:xfrm>
              <a:off x="10389951" y="2482241"/>
              <a:ext cx="805029" cy="946759"/>
              <a:chOff x="937614" y="2692012"/>
              <a:chExt cx="805029" cy="946759"/>
            </a:xfrm>
          </p:grpSpPr>
          <p:sp>
            <p:nvSpPr>
              <p:cNvPr id="333" name="Google Shape;333;p10"/>
              <p:cNvSpPr txBox="1"/>
              <p:nvPr/>
            </p:nvSpPr>
            <p:spPr>
              <a:xfrm>
                <a:off x="937614" y="3269439"/>
                <a:ext cx="805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Model</a:t>
                </a:r>
                <a:endParaRPr b="1" sz="1800">
                  <a:solidFill>
                    <a:schemeClr val="dk1"/>
                  </a:solidFill>
                  <a:latin typeface="Calibri"/>
                  <a:ea typeface="Calibri"/>
                  <a:cs typeface="Calibri"/>
                  <a:sym typeface="Calibri"/>
                </a:endParaRPr>
              </a:p>
            </p:txBody>
          </p:sp>
          <p:grpSp>
            <p:nvGrpSpPr>
              <p:cNvPr id="334" name="Google Shape;334;p10"/>
              <p:cNvGrpSpPr/>
              <p:nvPr/>
            </p:nvGrpSpPr>
            <p:grpSpPr>
              <a:xfrm>
                <a:off x="1025737" y="2692012"/>
                <a:ext cx="612007" cy="585063"/>
                <a:chOff x="871353" y="3168808"/>
                <a:chExt cx="771686" cy="737712"/>
              </a:xfrm>
            </p:grpSpPr>
            <p:sp>
              <p:nvSpPr>
                <p:cNvPr id="335" name="Google Shape;335;p10"/>
                <p:cNvSpPr/>
                <p:nvPr/>
              </p:nvSpPr>
              <p:spPr>
                <a:xfrm>
                  <a:off x="1065173" y="3405366"/>
                  <a:ext cx="386075" cy="391513"/>
                </a:xfrm>
                <a:custGeom>
                  <a:rect b="b" l="l" r="r" t="t"/>
                  <a:pathLst>
                    <a:path extrusionOk="0" h="604007" w="595618">
                      <a:moveTo>
                        <a:pt x="0" y="604007"/>
                      </a:moveTo>
                      <a:lnTo>
                        <a:pt x="134224" y="209725"/>
                      </a:lnTo>
                      <a:lnTo>
                        <a:pt x="436228" y="453006"/>
                      </a:lnTo>
                      <a:lnTo>
                        <a:pt x="595618" y="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336" name="Google Shape;336;p10"/>
                <p:cNvSpPr/>
                <p:nvPr/>
              </p:nvSpPr>
              <p:spPr>
                <a:xfrm>
                  <a:off x="999922" y="370307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0"/>
                <p:cNvSpPr/>
                <p:nvPr/>
              </p:nvSpPr>
              <p:spPr>
                <a:xfrm>
                  <a:off x="1096687" y="3486931"/>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0"/>
                <p:cNvSpPr/>
                <p:nvPr/>
              </p:nvSpPr>
              <p:spPr>
                <a:xfrm>
                  <a:off x="1283464" y="3631030"/>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10"/>
                <p:cNvSpPr/>
                <p:nvPr/>
              </p:nvSpPr>
              <p:spPr>
                <a:xfrm>
                  <a:off x="1380559" y="3374099"/>
                  <a:ext cx="130504" cy="130504"/>
                </a:xfrm>
                <a:prstGeom prst="ellipse">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0"/>
                <p:cNvSpPr/>
                <p:nvPr/>
              </p:nvSpPr>
              <p:spPr>
                <a:xfrm>
                  <a:off x="871353" y="3168808"/>
                  <a:ext cx="771686" cy="737712"/>
                </a:xfrm>
                <a:prstGeom prst="roundRect">
                  <a:avLst>
                    <a:gd fmla="val 15286"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0"/>
                <p:cNvSpPr/>
                <p:nvPr/>
              </p:nvSpPr>
              <p:spPr>
                <a:xfrm>
                  <a:off x="875379" y="3260877"/>
                  <a:ext cx="767660" cy="40211"/>
                </a:xfrm>
                <a:custGeom>
                  <a:rect b="b" l="l" r="r" t="t"/>
                  <a:pathLst>
                    <a:path extrusionOk="0" h="55880" w="1066800">
                      <a:moveTo>
                        <a:pt x="0" y="55880"/>
                      </a:moveTo>
                      <a:lnTo>
                        <a:pt x="355600" y="55880"/>
                      </a:lnTo>
                      <a:lnTo>
                        <a:pt x="411480" y="0"/>
                      </a:lnTo>
                      <a:lnTo>
                        <a:pt x="650240" y="0"/>
                      </a:lnTo>
                      <a:lnTo>
                        <a:pt x="706120" y="55880"/>
                      </a:lnTo>
                      <a:lnTo>
                        <a:pt x="1066800" y="55880"/>
                      </a:lnTo>
                    </a:path>
                  </a:pathLst>
                </a:cu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0"/>
                <p:cNvSpPr/>
                <p:nvPr/>
              </p:nvSpPr>
              <p:spPr>
                <a:xfrm rot="10800000">
                  <a:off x="94436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0"/>
                <p:cNvSpPr/>
                <p:nvPr/>
              </p:nvSpPr>
              <p:spPr>
                <a:xfrm rot="10800000">
                  <a:off x="998848"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10"/>
                <p:cNvSpPr/>
                <p:nvPr/>
              </p:nvSpPr>
              <p:spPr>
                <a:xfrm rot="10800000">
                  <a:off x="1058749" y="3220489"/>
                  <a:ext cx="32899" cy="32899"/>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7"/>
                                        </p:tgtEl>
                                      </p:cBhvr>
                                    </p:animEffect>
                                    <p:set>
                                      <p:cBhvr>
                                        <p:cTn dur="1" fill="hold">
                                          <p:stCondLst>
                                            <p:cond delay="500"/>
                                          </p:stCondLst>
                                        </p:cTn>
                                        <p:tgtEl>
                                          <p:spTgt spid="2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28"/>
                                        </p:tgtEl>
                                      </p:cBhvr>
                                    </p:animEffect>
                                    <p:set>
                                      <p:cBhvr>
                                        <p:cTn dur="1" fill="hold">
                                          <p:stCondLst>
                                            <p:cond delay="500"/>
                                          </p:stCondLst>
                                        </p:cTn>
                                        <p:tgtEl>
                                          <p:spTgt spid="32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1"/>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1"/>
          <p:cNvSpPr txBox="1"/>
          <p:nvPr/>
        </p:nvSpPr>
        <p:spPr>
          <a:xfrm>
            <a:off x="227250" y="145268"/>
            <a:ext cx="11345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1" i="0" lang="en-US" sz="3800" u="none" cap="none" strike="noStrike">
                <a:solidFill>
                  <a:schemeClr val="dk2"/>
                </a:solidFill>
                <a:latin typeface="Calibri"/>
                <a:ea typeface="Calibri"/>
                <a:cs typeface="Calibri"/>
                <a:sym typeface="Calibri"/>
              </a:rPr>
              <a:t>Models we have tried (ResNet)</a:t>
            </a:r>
            <a:endParaRPr b="1" i="0" sz="3800" u="none" cap="none" strike="noStrike">
              <a:solidFill>
                <a:schemeClr val="dk2"/>
              </a:solidFill>
              <a:latin typeface="Calibri"/>
              <a:ea typeface="Calibri"/>
              <a:cs typeface="Calibri"/>
              <a:sym typeface="Calibri"/>
            </a:endParaRPr>
          </a:p>
        </p:txBody>
      </p:sp>
      <p:pic>
        <p:nvPicPr>
          <p:cNvPr descr="一張含有 行, 寫生, 圖表 的圖片&#10;&#10;自動產生的描述" id="351" name="Google Shape;351;p11"/>
          <p:cNvPicPr preferRelativeResize="0"/>
          <p:nvPr/>
        </p:nvPicPr>
        <p:blipFill rotWithShape="1">
          <a:blip r:embed="rId3">
            <a:alphaModFix/>
          </a:blip>
          <a:srcRect b="0" l="0" r="0" t="0"/>
          <a:stretch/>
        </p:blipFill>
        <p:spPr>
          <a:xfrm>
            <a:off x="738231" y="2910904"/>
            <a:ext cx="5223545" cy="2938244"/>
          </a:xfrm>
          <a:prstGeom prst="rect">
            <a:avLst/>
          </a:prstGeom>
          <a:noFill/>
          <a:ln>
            <a:noFill/>
          </a:ln>
        </p:spPr>
      </p:pic>
      <p:pic>
        <p:nvPicPr>
          <p:cNvPr descr="一張含有 寫生, 圖畫, 行, 兒童藝術 的圖片&#10;&#10;自動產生的描述" id="352" name="Google Shape;352;p11"/>
          <p:cNvPicPr preferRelativeResize="0"/>
          <p:nvPr/>
        </p:nvPicPr>
        <p:blipFill rotWithShape="1">
          <a:blip r:embed="rId4">
            <a:alphaModFix/>
          </a:blip>
          <a:srcRect b="0" l="0" r="0" t="0"/>
          <a:stretch/>
        </p:blipFill>
        <p:spPr>
          <a:xfrm>
            <a:off x="5370748" y="2898484"/>
            <a:ext cx="5223545" cy="2938244"/>
          </a:xfrm>
          <a:prstGeom prst="rect">
            <a:avLst/>
          </a:prstGeom>
          <a:noFill/>
          <a:ln>
            <a:noFill/>
          </a:ln>
        </p:spPr>
      </p:pic>
      <p:sp>
        <p:nvSpPr>
          <p:cNvPr id="353" name="Google Shape;353;p11"/>
          <p:cNvSpPr txBox="1"/>
          <p:nvPr/>
        </p:nvSpPr>
        <p:spPr>
          <a:xfrm>
            <a:off x="74089" y="6271407"/>
            <a:ext cx="85651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5">
                  <a:extLst>
                    <a:ext uri="{A12FA001-AC4F-418D-AE19-62706E023703}">
                      <ahyp:hlinkClr val="tx"/>
                    </a:ext>
                  </a:extLst>
                </a:hlinkClick>
              </a:rPr>
              <a:t>Image Reference: (Neural Networks) How ResNet works, a GIF animation/illustration. No Code. | by EasyLearn.AI | Medium</a:t>
            </a:r>
            <a:endParaRPr b="0" i="0" sz="1200" u="none" cap="none" strike="noStrike">
              <a:solidFill>
                <a:srgbClr val="000000"/>
              </a:solidFill>
              <a:latin typeface="Arial"/>
              <a:ea typeface="Arial"/>
              <a:cs typeface="Arial"/>
              <a:sym typeface="Arial"/>
            </a:endParaRPr>
          </a:p>
        </p:txBody>
      </p:sp>
      <p:pic>
        <p:nvPicPr>
          <p:cNvPr id="354" name="Google Shape;354;p11"/>
          <p:cNvPicPr preferRelativeResize="0"/>
          <p:nvPr/>
        </p:nvPicPr>
        <p:blipFill rotWithShape="1">
          <a:blip r:embed="rId6">
            <a:alphaModFix/>
          </a:blip>
          <a:srcRect b="0" l="0" r="0" t="0"/>
          <a:stretch/>
        </p:blipFill>
        <p:spPr>
          <a:xfrm>
            <a:off x="738231" y="1478563"/>
            <a:ext cx="8986015" cy="1722277"/>
          </a:xfrm>
          <a:prstGeom prst="rect">
            <a:avLst/>
          </a:prstGeom>
          <a:noFill/>
          <a:ln>
            <a:noFill/>
          </a:ln>
        </p:spPr>
      </p:pic>
      <p:sp>
        <p:nvSpPr>
          <p:cNvPr id="355" name="Google Shape;355;p11"/>
          <p:cNvSpPr txBox="1"/>
          <p:nvPr/>
        </p:nvSpPr>
        <p:spPr>
          <a:xfrm>
            <a:off x="2307094" y="3050077"/>
            <a:ext cx="37889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What did ResNet do?</a:t>
            </a:r>
            <a:endParaRPr b="0" i="0" sz="3200" u="none" cap="none" strike="noStrike">
              <a:solidFill>
                <a:schemeClr val="dk1"/>
              </a:solidFill>
              <a:latin typeface="Calibri"/>
              <a:ea typeface="Calibri"/>
              <a:cs typeface="Calibri"/>
              <a:sym typeface="Calibri"/>
            </a:endParaRPr>
          </a:p>
        </p:txBody>
      </p:sp>
      <p:sp>
        <p:nvSpPr>
          <p:cNvPr id="356" name="Google Shape;356;p11"/>
          <p:cNvSpPr txBox="1"/>
          <p:nvPr/>
        </p:nvSpPr>
        <p:spPr>
          <a:xfrm>
            <a:off x="1174312" y="5335167"/>
            <a:ext cx="1071553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Benefits: It solves the problem of gradient disappearance, allowing the model to be very deep.</a:t>
            </a:r>
            <a:endParaRPr b="0" i="0" sz="4000" u="none" cap="none" strike="noStrike">
              <a:solidFill>
                <a:schemeClr val="dk1"/>
              </a:solidFill>
              <a:latin typeface="Calibri"/>
              <a:ea typeface="Calibri"/>
              <a:cs typeface="Calibri"/>
              <a:sym typeface="Calibri"/>
            </a:endParaRPr>
          </a:p>
        </p:txBody>
      </p:sp>
      <p:sp>
        <p:nvSpPr>
          <p:cNvPr id="357" name="Google Shape;357;p11"/>
          <p:cNvSpPr txBox="1"/>
          <p:nvPr/>
        </p:nvSpPr>
        <p:spPr>
          <a:xfrm>
            <a:off x="7176849" y="3653445"/>
            <a:ext cx="16113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skip-connection</a:t>
            </a:r>
            <a:endParaRPr b="1" i="0" sz="1800" u="none" cap="none" strike="noStrike">
              <a:solidFill>
                <a:srgbClr val="000000"/>
              </a:solidFill>
              <a:latin typeface="Arial"/>
              <a:ea typeface="Arial"/>
              <a:cs typeface="Arial"/>
              <a:sym typeface="Arial"/>
            </a:endParaRPr>
          </a:p>
        </p:txBody>
      </p:sp>
      <p:sp>
        <p:nvSpPr>
          <p:cNvPr id="358" name="Google Shape;358;p11"/>
          <p:cNvSpPr txBox="1"/>
          <p:nvPr/>
        </p:nvSpPr>
        <p:spPr>
          <a:xfrm>
            <a:off x="6015670" y="3050077"/>
            <a:ext cx="37889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Skip-connection!</a:t>
            </a:r>
            <a:endParaRPr b="0" i="1" sz="3200" u="none" cap="none" strike="noStrike">
              <a:solidFill>
                <a:schemeClr val="dk1"/>
              </a:solidFill>
              <a:latin typeface="Calibri"/>
              <a:ea typeface="Calibri"/>
              <a:cs typeface="Calibri"/>
              <a:sym typeface="Calibri"/>
            </a:endParaRPr>
          </a:p>
        </p:txBody>
      </p:sp>
      <p:pic>
        <p:nvPicPr>
          <p:cNvPr descr="Picture 10" id="359" name="Google Shape;359;p11"/>
          <p:cNvPicPr preferRelativeResize="0"/>
          <p:nvPr/>
        </p:nvPicPr>
        <p:blipFill rotWithShape="1">
          <a:blip r:embed="rId7">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2"/>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12"/>
          <p:cNvSpPr txBox="1"/>
          <p:nvPr/>
        </p:nvSpPr>
        <p:spPr>
          <a:xfrm>
            <a:off x="128797" y="151145"/>
            <a:ext cx="11345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1" i="0" lang="en-US" sz="3800" u="none" cap="none" strike="noStrike">
                <a:solidFill>
                  <a:schemeClr val="dk2"/>
                </a:solidFill>
                <a:latin typeface="Calibri"/>
                <a:ea typeface="Calibri"/>
                <a:cs typeface="Calibri"/>
                <a:sym typeface="Calibri"/>
              </a:rPr>
              <a:t>Models we have tried (ResNet with avg pooling)</a:t>
            </a:r>
            <a:endParaRPr b="1" i="0" sz="3800" u="none" cap="none" strike="noStrike">
              <a:solidFill>
                <a:schemeClr val="dk2"/>
              </a:solidFill>
              <a:latin typeface="Calibri"/>
              <a:ea typeface="Calibri"/>
              <a:cs typeface="Calibri"/>
              <a:sym typeface="Calibri"/>
            </a:endParaRPr>
          </a:p>
        </p:txBody>
      </p:sp>
      <p:sp>
        <p:nvSpPr>
          <p:cNvPr id="366" name="Google Shape;366;p12"/>
          <p:cNvSpPr txBox="1"/>
          <p:nvPr/>
        </p:nvSpPr>
        <p:spPr>
          <a:xfrm>
            <a:off x="307648" y="6323900"/>
            <a:ext cx="903204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3">
                  <a:extLst>
                    <a:ext uri="{A12FA001-AC4F-418D-AE19-62706E023703}">
                      <ahyp:hlinkClr val="tx"/>
                    </a:ext>
                  </a:extLst>
                </a:hlinkClick>
              </a:rPr>
              <a:t>Image Reference: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[資料分析&amp;機器學習] 第5.1講: 卷積神經網絡介紹(Convolutional Neural Network) - JamesLearningNote - Medium</a:t>
            </a:r>
            <a:endParaRPr b="0" i="0" sz="1200" u="none" cap="none" strike="noStrike">
              <a:solidFill>
                <a:srgbClr val="000000"/>
              </a:solidFill>
              <a:latin typeface="Arial"/>
              <a:ea typeface="Arial"/>
              <a:cs typeface="Arial"/>
              <a:sym typeface="Arial"/>
            </a:endParaRPr>
          </a:p>
        </p:txBody>
      </p:sp>
      <p:grpSp>
        <p:nvGrpSpPr>
          <p:cNvPr id="367" name="Google Shape;367;p12"/>
          <p:cNvGrpSpPr/>
          <p:nvPr/>
        </p:nvGrpSpPr>
        <p:grpSpPr>
          <a:xfrm>
            <a:off x="0" y="1406406"/>
            <a:ext cx="12192000" cy="3317966"/>
            <a:chOff x="0" y="1406406"/>
            <a:chExt cx="12192000" cy="3317966"/>
          </a:xfrm>
        </p:grpSpPr>
        <p:pic>
          <p:nvPicPr>
            <p:cNvPr descr="一張含有 文字, 圖表, 螢幕擷取畫面 的圖片&#10;&#10;自動產生的描述" id="368" name="Google Shape;368;p12"/>
            <p:cNvPicPr preferRelativeResize="0"/>
            <p:nvPr/>
          </p:nvPicPr>
          <p:blipFill rotWithShape="1">
            <a:blip r:embed="rId5">
              <a:alphaModFix/>
            </a:blip>
            <a:srcRect b="0" l="0" r="0" t="0"/>
            <a:stretch/>
          </p:blipFill>
          <p:spPr>
            <a:xfrm>
              <a:off x="0" y="1406406"/>
              <a:ext cx="12192000" cy="3317966"/>
            </a:xfrm>
            <a:prstGeom prst="rect">
              <a:avLst/>
            </a:prstGeom>
            <a:noFill/>
            <a:ln>
              <a:noFill/>
            </a:ln>
          </p:spPr>
        </p:pic>
        <p:sp>
          <p:nvSpPr>
            <p:cNvPr id="369" name="Google Shape;369;p12"/>
            <p:cNvSpPr txBox="1"/>
            <p:nvPr/>
          </p:nvSpPr>
          <p:spPr>
            <a:xfrm>
              <a:off x="1753299" y="1724337"/>
              <a:ext cx="11304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p:txBody>
        </p:sp>
        <p:sp>
          <p:nvSpPr>
            <p:cNvPr id="370" name="Google Shape;370;p12"/>
            <p:cNvSpPr txBox="1"/>
            <p:nvPr/>
          </p:nvSpPr>
          <p:spPr>
            <a:xfrm>
              <a:off x="5236128" y="1724338"/>
              <a:ext cx="11304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p:txBody>
        </p:sp>
        <p:sp>
          <p:nvSpPr>
            <p:cNvPr id="371" name="Google Shape;371;p12"/>
            <p:cNvSpPr txBox="1"/>
            <p:nvPr/>
          </p:nvSpPr>
          <p:spPr>
            <a:xfrm>
              <a:off x="7768056" y="1724337"/>
              <a:ext cx="105028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Fully</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Connected</a:t>
              </a:r>
              <a:endParaRPr b="0" i="0" sz="1400" u="none" cap="none" strike="noStrike">
                <a:solidFill>
                  <a:srgbClr val="000000"/>
                </a:solidFill>
                <a:latin typeface="Arial"/>
                <a:ea typeface="Arial"/>
                <a:cs typeface="Arial"/>
                <a:sym typeface="Arial"/>
              </a:endParaRPr>
            </a:p>
          </p:txBody>
        </p:sp>
        <p:sp>
          <p:nvSpPr>
            <p:cNvPr id="372" name="Google Shape;372;p12"/>
            <p:cNvSpPr txBox="1"/>
            <p:nvPr/>
          </p:nvSpPr>
          <p:spPr>
            <a:xfrm>
              <a:off x="8829529" y="1723428"/>
              <a:ext cx="105028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Fully</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Connected</a:t>
              </a:r>
              <a:endParaRPr b="0" i="0" sz="1400" u="none" cap="none" strike="noStrike">
                <a:solidFill>
                  <a:srgbClr val="000000"/>
                </a:solidFill>
                <a:latin typeface="Arial"/>
                <a:ea typeface="Arial"/>
                <a:cs typeface="Arial"/>
                <a:sym typeface="Arial"/>
              </a:endParaRPr>
            </a:p>
          </p:txBody>
        </p:sp>
        <p:sp>
          <p:nvSpPr>
            <p:cNvPr id="373" name="Google Shape;373;p12"/>
            <p:cNvSpPr txBox="1"/>
            <p:nvPr/>
          </p:nvSpPr>
          <p:spPr>
            <a:xfrm>
              <a:off x="9944868" y="1724337"/>
              <a:ext cx="165782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Predictions</a:t>
              </a:r>
              <a:endParaRPr b="0" i="0" sz="1400" u="none" cap="none" strike="noStrike">
                <a:solidFill>
                  <a:srgbClr val="000000"/>
                </a:solidFill>
                <a:latin typeface="Arial"/>
                <a:ea typeface="Arial"/>
                <a:cs typeface="Arial"/>
                <a:sym typeface="Arial"/>
              </a:endParaRPr>
            </a:p>
          </p:txBody>
        </p:sp>
        <p:sp>
          <p:nvSpPr>
            <p:cNvPr id="374" name="Google Shape;374;p12"/>
            <p:cNvSpPr/>
            <p:nvPr/>
          </p:nvSpPr>
          <p:spPr>
            <a:xfrm>
              <a:off x="4001549" y="1661020"/>
              <a:ext cx="822121" cy="3710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75" name="Google Shape;375;p12"/>
            <p:cNvSpPr/>
            <p:nvPr/>
          </p:nvSpPr>
          <p:spPr>
            <a:xfrm>
              <a:off x="6626625" y="1717017"/>
              <a:ext cx="822121" cy="3710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nvGrpSpPr>
          <p:cNvPr id="376" name="Google Shape;376;p12"/>
          <p:cNvGrpSpPr/>
          <p:nvPr/>
        </p:nvGrpSpPr>
        <p:grpSpPr>
          <a:xfrm>
            <a:off x="3902593" y="1508894"/>
            <a:ext cx="3495434" cy="523220"/>
            <a:chOff x="3902593" y="1508894"/>
            <a:chExt cx="3495434" cy="523220"/>
          </a:xfrm>
        </p:grpSpPr>
        <p:sp>
          <p:nvSpPr>
            <p:cNvPr id="377" name="Google Shape;377;p12"/>
            <p:cNvSpPr txBox="1"/>
            <p:nvPr/>
          </p:nvSpPr>
          <p:spPr>
            <a:xfrm>
              <a:off x="3902593" y="1508894"/>
              <a:ext cx="7825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Max </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Pooling</a:t>
              </a:r>
              <a:endParaRPr b="0" i="0" sz="1400" u="none" cap="none" strike="noStrike">
                <a:solidFill>
                  <a:srgbClr val="000000"/>
                </a:solidFill>
                <a:latin typeface="Arial"/>
                <a:ea typeface="Arial"/>
                <a:cs typeface="Arial"/>
                <a:sym typeface="Arial"/>
              </a:endParaRPr>
            </a:p>
          </p:txBody>
        </p:sp>
        <p:sp>
          <p:nvSpPr>
            <p:cNvPr id="378" name="Google Shape;378;p12"/>
            <p:cNvSpPr txBox="1"/>
            <p:nvPr/>
          </p:nvSpPr>
          <p:spPr>
            <a:xfrm>
              <a:off x="6615440" y="1508894"/>
              <a:ext cx="7825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Max </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Pooling</a:t>
              </a:r>
              <a:endParaRPr b="0" i="0" sz="1400" u="none" cap="none" strike="noStrike">
                <a:solidFill>
                  <a:srgbClr val="000000"/>
                </a:solidFill>
                <a:latin typeface="Arial"/>
                <a:ea typeface="Arial"/>
                <a:cs typeface="Arial"/>
                <a:sym typeface="Arial"/>
              </a:endParaRPr>
            </a:p>
          </p:txBody>
        </p:sp>
      </p:grpSp>
      <p:grpSp>
        <p:nvGrpSpPr>
          <p:cNvPr id="379" name="Google Shape;379;p12"/>
          <p:cNvGrpSpPr/>
          <p:nvPr/>
        </p:nvGrpSpPr>
        <p:grpSpPr>
          <a:xfrm>
            <a:off x="3902593" y="1507455"/>
            <a:ext cx="3492471" cy="523220"/>
            <a:chOff x="3953814" y="1935007"/>
            <a:chExt cx="3492471" cy="523220"/>
          </a:xfrm>
        </p:grpSpPr>
        <p:sp>
          <p:nvSpPr>
            <p:cNvPr id="380" name="Google Shape;380;p12"/>
            <p:cNvSpPr txBox="1"/>
            <p:nvPr/>
          </p:nvSpPr>
          <p:spPr>
            <a:xfrm>
              <a:off x="3953814" y="1935007"/>
              <a:ext cx="7825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Avg </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Pooling</a:t>
              </a:r>
              <a:endParaRPr b="0" i="0" sz="1400" u="none" cap="none" strike="noStrike">
                <a:solidFill>
                  <a:srgbClr val="000000"/>
                </a:solidFill>
                <a:latin typeface="Arial"/>
                <a:ea typeface="Arial"/>
                <a:cs typeface="Arial"/>
                <a:sym typeface="Arial"/>
              </a:endParaRPr>
            </a:p>
          </p:txBody>
        </p:sp>
        <p:sp>
          <p:nvSpPr>
            <p:cNvPr id="381" name="Google Shape;381;p12"/>
            <p:cNvSpPr txBox="1"/>
            <p:nvPr/>
          </p:nvSpPr>
          <p:spPr>
            <a:xfrm>
              <a:off x="6663698" y="1935007"/>
              <a:ext cx="7825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Avg </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Pooling</a:t>
              </a:r>
              <a:endParaRPr b="0" i="0" sz="1400" u="none" cap="none" strike="noStrike">
                <a:solidFill>
                  <a:srgbClr val="000000"/>
                </a:solidFill>
                <a:latin typeface="Arial"/>
                <a:ea typeface="Arial"/>
                <a:cs typeface="Arial"/>
                <a:sym typeface="Arial"/>
              </a:endParaRPr>
            </a:p>
          </p:txBody>
        </p:sp>
      </p:grpSp>
      <p:grpSp>
        <p:nvGrpSpPr>
          <p:cNvPr id="382" name="Google Shape;382;p12"/>
          <p:cNvGrpSpPr/>
          <p:nvPr/>
        </p:nvGrpSpPr>
        <p:grpSpPr>
          <a:xfrm>
            <a:off x="1753299" y="4585947"/>
            <a:ext cx="5131342" cy="472131"/>
            <a:chOff x="1753299" y="4585947"/>
            <a:chExt cx="5131342" cy="472131"/>
          </a:xfrm>
        </p:grpSpPr>
        <p:sp>
          <p:nvSpPr>
            <p:cNvPr id="383" name="Google Shape;383;p12"/>
            <p:cNvSpPr txBox="1"/>
            <p:nvPr/>
          </p:nvSpPr>
          <p:spPr>
            <a:xfrm>
              <a:off x="1753299" y="4585947"/>
              <a:ext cx="1454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Max Pooling</a:t>
              </a:r>
              <a:endParaRPr b="0" i="0" sz="1800" u="none" cap="none" strike="noStrike">
                <a:solidFill>
                  <a:srgbClr val="000000"/>
                </a:solidFill>
                <a:latin typeface="Arial"/>
                <a:ea typeface="Arial"/>
                <a:cs typeface="Arial"/>
                <a:sym typeface="Arial"/>
              </a:endParaRPr>
            </a:p>
          </p:txBody>
        </p:sp>
        <p:pic>
          <p:nvPicPr>
            <p:cNvPr descr="單線箭號: 略彎曲線 以實心填滿" id="384" name="Google Shape;384;p12"/>
            <p:cNvPicPr preferRelativeResize="0"/>
            <p:nvPr/>
          </p:nvPicPr>
          <p:blipFill rotWithShape="1">
            <a:blip r:embed="rId6">
              <a:alphaModFix/>
            </a:blip>
            <a:srcRect b="0" l="0" r="0" t="0"/>
            <a:stretch/>
          </p:blipFill>
          <p:spPr>
            <a:xfrm>
              <a:off x="3207543" y="4628362"/>
              <a:ext cx="429716" cy="429716"/>
            </a:xfrm>
            <a:prstGeom prst="rect">
              <a:avLst/>
            </a:prstGeom>
            <a:noFill/>
            <a:ln>
              <a:noFill/>
            </a:ln>
          </p:spPr>
        </p:pic>
        <p:sp>
          <p:nvSpPr>
            <p:cNvPr id="385" name="Google Shape;385;p12"/>
            <p:cNvSpPr txBox="1"/>
            <p:nvPr/>
          </p:nvSpPr>
          <p:spPr>
            <a:xfrm>
              <a:off x="3676712" y="4659545"/>
              <a:ext cx="32079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Local features &amp; Object detection</a:t>
              </a:r>
              <a:endParaRPr b="0" i="0" sz="1600" u="none" cap="none" strike="noStrike">
                <a:solidFill>
                  <a:srgbClr val="000000"/>
                </a:solidFill>
                <a:latin typeface="Arial"/>
                <a:ea typeface="Arial"/>
                <a:cs typeface="Arial"/>
                <a:sym typeface="Arial"/>
              </a:endParaRPr>
            </a:p>
          </p:txBody>
        </p:sp>
      </p:grpSp>
      <p:grpSp>
        <p:nvGrpSpPr>
          <p:cNvPr id="386" name="Google Shape;386;p12"/>
          <p:cNvGrpSpPr/>
          <p:nvPr/>
        </p:nvGrpSpPr>
        <p:grpSpPr>
          <a:xfrm>
            <a:off x="1753299" y="5016565"/>
            <a:ext cx="5916814" cy="472131"/>
            <a:chOff x="1753299" y="4585947"/>
            <a:chExt cx="5916814" cy="472131"/>
          </a:xfrm>
        </p:grpSpPr>
        <p:sp>
          <p:nvSpPr>
            <p:cNvPr id="387" name="Google Shape;387;p12"/>
            <p:cNvSpPr txBox="1"/>
            <p:nvPr/>
          </p:nvSpPr>
          <p:spPr>
            <a:xfrm>
              <a:off x="1753299" y="4585947"/>
              <a:ext cx="14157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Avg Pooling</a:t>
              </a:r>
              <a:endParaRPr b="0" i="0" sz="1800" u="none" cap="none" strike="noStrike">
                <a:solidFill>
                  <a:srgbClr val="000000"/>
                </a:solidFill>
                <a:latin typeface="Arial"/>
                <a:ea typeface="Arial"/>
                <a:cs typeface="Arial"/>
                <a:sym typeface="Arial"/>
              </a:endParaRPr>
            </a:p>
          </p:txBody>
        </p:sp>
        <p:pic>
          <p:nvPicPr>
            <p:cNvPr descr="單線箭號: 略彎曲線 以實心填滿" id="388" name="Google Shape;388;p12"/>
            <p:cNvPicPr preferRelativeResize="0"/>
            <p:nvPr/>
          </p:nvPicPr>
          <p:blipFill rotWithShape="1">
            <a:blip r:embed="rId6">
              <a:alphaModFix/>
            </a:blip>
            <a:srcRect b="0" l="0" r="0" t="0"/>
            <a:stretch/>
          </p:blipFill>
          <p:spPr>
            <a:xfrm>
              <a:off x="3207543" y="4628362"/>
              <a:ext cx="429716" cy="429716"/>
            </a:xfrm>
            <a:prstGeom prst="rect">
              <a:avLst/>
            </a:prstGeom>
            <a:noFill/>
            <a:ln>
              <a:noFill/>
            </a:ln>
          </p:spPr>
        </p:pic>
        <p:sp>
          <p:nvSpPr>
            <p:cNvPr id="389" name="Google Shape;389;p12"/>
            <p:cNvSpPr txBox="1"/>
            <p:nvPr/>
          </p:nvSpPr>
          <p:spPr>
            <a:xfrm>
              <a:off x="3676712" y="4659545"/>
              <a:ext cx="39934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Global features &amp; Background information</a:t>
              </a:r>
              <a:endParaRPr b="0" i="0" sz="1600" u="none" cap="none" strike="noStrike">
                <a:solidFill>
                  <a:srgbClr val="000000"/>
                </a:solidFill>
                <a:latin typeface="Arial"/>
                <a:ea typeface="Arial"/>
                <a:cs typeface="Arial"/>
                <a:sym typeface="Arial"/>
              </a:endParaRPr>
            </a:p>
          </p:txBody>
        </p:sp>
      </p:grpSp>
      <p:sp>
        <p:nvSpPr>
          <p:cNvPr id="390" name="Google Shape;390;p12"/>
          <p:cNvSpPr txBox="1"/>
          <p:nvPr/>
        </p:nvSpPr>
        <p:spPr>
          <a:xfrm>
            <a:off x="4824157" y="1117132"/>
            <a:ext cx="195438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Diagram for CNN</a:t>
            </a:r>
            <a:endParaRPr b="0" i="1" sz="1800" u="none" cap="none" strike="noStrike">
              <a:solidFill>
                <a:schemeClr val="dk1"/>
              </a:solidFill>
              <a:latin typeface="Arial"/>
              <a:ea typeface="Arial"/>
              <a:cs typeface="Arial"/>
              <a:sym typeface="Arial"/>
            </a:endParaRPr>
          </a:p>
        </p:txBody>
      </p:sp>
      <p:pic>
        <p:nvPicPr>
          <p:cNvPr descr="Picture 10" id="391" name="Google Shape;391;p12"/>
          <p:cNvPicPr preferRelativeResize="0"/>
          <p:nvPr/>
        </p:nvPicPr>
        <p:blipFill rotWithShape="1">
          <a:blip r:embed="rId7">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6"/>
                                        </p:tgtEl>
                                      </p:cBhvr>
                                    </p:animEffect>
                                    <p:set>
                                      <p:cBhvr>
                                        <p:cTn dur="1" fill="hold">
                                          <p:stCondLst>
                                            <p:cond delay="500"/>
                                          </p:stCondLst>
                                        </p:cTn>
                                        <p:tgtEl>
                                          <p:spTgt spid="3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3"/>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3"/>
          <p:cNvSpPr txBox="1"/>
          <p:nvPr/>
        </p:nvSpPr>
        <p:spPr>
          <a:xfrm>
            <a:off x="189150" y="127619"/>
            <a:ext cx="11345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3800"/>
              <a:buFont typeface="Calibri"/>
              <a:buNone/>
            </a:pPr>
            <a:r>
              <a:rPr b="1" i="0" lang="en-US" sz="3800" u="none" cap="none" strike="noStrike">
                <a:solidFill>
                  <a:schemeClr val="dk2"/>
                </a:solidFill>
                <a:latin typeface="Calibri"/>
                <a:ea typeface="Calibri"/>
                <a:cs typeface="Calibri"/>
                <a:sym typeface="Calibri"/>
              </a:rPr>
              <a:t>Models we have tried (DenseNet)</a:t>
            </a:r>
            <a:endParaRPr sz="1800">
              <a:solidFill>
                <a:schemeClr val="dk1"/>
              </a:solidFill>
              <a:latin typeface="Calibri"/>
              <a:ea typeface="Calibri"/>
              <a:cs typeface="Calibri"/>
              <a:sym typeface="Calibri"/>
            </a:endParaRPr>
          </a:p>
        </p:txBody>
      </p:sp>
      <p:pic>
        <p:nvPicPr>
          <p:cNvPr descr="Picture 10" id="398" name="Google Shape;398;p13"/>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pic>
        <p:nvPicPr>
          <p:cNvPr id="399" name="Google Shape;399;p13"/>
          <p:cNvPicPr preferRelativeResize="0"/>
          <p:nvPr/>
        </p:nvPicPr>
        <p:blipFill rotWithShape="1">
          <a:blip r:embed="rId4">
            <a:alphaModFix/>
          </a:blip>
          <a:srcRect b="0" l="0" r="0" t="0"/>
          <a:stretch/>
        </p:blipFill>
        <p:spPr>
          <a:xfrm>
            <a:off x="821586" y="1337291"/>
            <a:ext cx="6286850" cy="2966725"/>
          </a:xfrm>
          <a:prstGeom prst="rect">
            <a:avLst/>
          </a:prstGeom>
          <a:noFill/>
          <a:ln>
            <a:noFill/>
          </a:ln>
        </p:spPr>
      </p:pic>
      <p:sp>
        <p:nvSpPr>
          <p:cNvPr id="400" name="Google Shape;400;p13"/>
          <p:cNvSpPr txBox="1"/>
          <p:nvPr/>
        </p:nvSpPr>
        <p:spPr>
          <a:xfrm>
            <a:off x="3905153" y="1462227"/>
            <a:ext cx="4363613" cy="584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What did DenseNet do?</a:t>
            </a:r>
            <a:endParaRPr sz="3200">
              <a:solidFill>
                <a:schemeClr val="dk1"/>
              </a:solidFill>
              <a:latin typeface="Calibri"/>
              <a:ea typeface="Calibri"/>
              <a:cs typeface="Calibri"/>
              <a:sym typeface="Calibri"/>
            </a:endParaRPr>
          </a:p>
        </p:txBody>
      </p:sp>
      <p:sp>
        <p:nvSpPr>
          <p:cNvPr id="401" name="Google Shape;401;p13"/>
          <p:cNvSpPr txBox="1"/>
          <p:nvPr/>
        </p:nvSpPr>
        <p:spPr>
          <a:xfrm>
            <a:off x="713590" y="4681094"/>
            <a:ext cx="11176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Roboto"/>
                <a:ea typeface="Roboto"/>
                <a:cs typeface="Roboto"/>
                <a:sym typeface="Roboto"/>
              </a:rPr>
              <a:t>The output of each layer is connected to each subsequent layer.</a:t>
            </a:r>
            <a:endParaRPr sz="1800">
              <a:solidFill>
                <a:schemeClr val="dk1"/>
              </a:solidFill>
              <a:latin typeface="Calibri"/>
              <a:ea typeface="Calibri"/>
              <a:cs typeface="Calibri"/>
              <a:sym typeface="Calibri"/>
            </a:endParaRPr>
          </a:p>
        </p:txBody>
      </p:sp>
      <p:sp>
        <p:nvSpPr>
          <p:cNvPr id="402" name="Google Shape;402;p13"/>
          <p:cNvSpPr txBox="1"/>
          <p:nvPr/>
        </p:nvSpPr>
        <p:spPr>
          <a:xfrm>
            <a:off x="713590" y="5026441"/>
            <a:ext cx="11176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boto"/>
                <a:ea typeface="Roboto"/>
                <a:cs typeface="Roboto"/>
                <a:sym typeface="Roboto"/>
              </a:rPr>
              <a:t>I</a:t>
            </a:r>
            <a:r>
              <a:rPr b="0" i="0" lang="en-US" sz="1800">
                <a:solidFill>
                  <a:schemeClr val="dk1"/>
                </a:solidFill>
                <a:latin typeface="Roboto"/>
                <a:ea typeface="Roboto"/>
                <a:cs typeface="Roboto"/>
                <a:sym typeface="Roboto"/>
              </a:rPr>
              <a:t>n other words, the output of each layer is </a:t>
            </a:r>
            <a:r>
              <a:rPr b="1" i="0" lang="en-US" sz="1800">
                <a:solidFill>
                  <a:schemeClr val="dk1"/>
                </a:solidFill>
                <a:latin typeface="Roboto"/>
                <a:ea typeface="Roboto"/>
                <a:cs typeface="Roboto"/>
                <a:sym typeface="Roboto"/>
              </a:rPr>
              <a:t>not only </a:t>
            </a:r>
            <a:r>
              <a:rPr b="0" i="0" lang="en-US" sz="1800">
                <a:solidFill>
                  <a:schemeClr val="dk1"/>
                </a:solidFill>
                <a:latin typeface="Roboto"/>
                <a:ea typeface="Roboto"/>
                <a:cs typeface="Roboto"/>
                <a:sym typeface="Roboto"/>
              </a:rPr>
              <a:t>passed to </a:t>
            </a:r>
            <a:r>
              <a:rPr b="1" i="0" lang="en-US" sz="1800">
                <a:solidFill>
                  <a:schemeClr val="dk1"/>
                </a:solidFill>
                <a:latin typeface="Roboto"/>
                <a:ea typeface="Roboto"/>
                <a:cs typeface="Roboto"/>
                <a:sym typeface="Roboto"/>
              </a:rPr>
              <a:t>the next layer</a:t>
            </a:r>
            <a:r>
              <a:rPr b="0" i="0" lang="en-US" sz="1800">
                <a:solidFill>
                  <a:schemeClr val="dk1"/>
                </a:solidFill>
                <a:latin typeface="Roboto"/>
                <a:ea typeface="Roboto"/>
                <a:cs typeface="Roboto"/>
                <a:sym typeface="Roboto"/>
              </a:rPr>
              <a:t>, but </a:t>
            </a:r>
            <a:r>
              <a:rPr b="1" i="0" lang="en-US" sz="1800">
                <a:solidFill>
                  <a:schemeClr val="dk1"/>
                </a:solidFill>
                <a:latin typeface="Roboto"/>
                <a:ea typeface="Roboto"/>
                <a:cs typeface="Roboto"/>
                <a:sym typeface="Roboto"/>
              </a:rPr>
              <a:t>also</a:t>
            </a:r>
            <a:r>
              <a:rPr b="0" i="0" lang="en-US" sz="1800">
                <a:solidFill>
                  <a:schemeClr val="dk1"/>
                </a:solidFill>
                <a:latin typeface="Roboto"/>
                <a:ea typeface="Roboto"/>
                <a:cs typeface="Roboto"/>
                <a:sym typeface="Roboto"/>
              </a:rPr>
              <a:t> </a:t>
            </a:r>
            <a:r>
              <a:rPr b="1" i="0" lang="en-US" sz="1800">
                <a:solidFill>
                  <a:schemeClr val="dk1"/>
                </a:solidFill>
                <a:latin typeface="Roboto"/>
                <a:ea typeface="Roboto"/>
                <a:cs typeface="Roboto"/>
                <a:sym typeface="Roboto"/>
              </a:rPr>
              <a:t>to all subsequent layers.</a:t>
            </a:r>
            <a:endParaRPr b="1" sz="1800">
              <a:solidFill>
                <a:schemeClr val="dk1"/>
              </a:solidFill>
              <a:latin typeface="Calibri"/>
              <a:ea typeface="Calibri"/>
              <a:cs typeface="Calibri"/>
              <a:sym typeface="Calibri"/>
            </a:endParaRPr>
          </a:p>
        </p:txBody>
      </p:sp>
      <p:sp>
        <p:nvSpPr>
          <p:cNvPr id="403" name="Google Shape;403;p13"/>
          <p:cNvSpPr/>
          <p:nvPr/>
        </p:nvSpPr>
        <p:spPr>
          <a:xfrm>
            <a:off x="1795244" y="2607385"/>
            <a:ext cx="144000" cy="14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3"/>
          <p:cNvSpPr/>
          <p:nvPr/>
        </p:nvSpPr>
        <p:spPr>
          <a:xfrm>
            <a:off x="1795244" y="2607385"/>
            <a:ext cx="144000" cy="14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13"/>
          <p:cNvSpPr/>
          <p:nvPr/>
        </p:nvSpPr>
        <p:spPr>
          <a:xfrm>
            <a:off x="1795244" y="2613605"/>
            <a:ext cx="144000" cy="14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13"/>
          <p:cNvSpPr/>
          <p:nvPr/>
        </p:nvSpPr>
        <p:spPr>
          <a:xfrm>
            <a:off x="2856980" y="2712490"/>
            <a:ext cx="144000" cy="144000"/>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3"/>
          <p:cNvSpPr/>
          <p:nvPr/>
        </p:nvSpPr>
        <p:spPr>
          <a:xfrm>
            <a:off x="2856980" y="2707464"/>
            <a:ext cx="144000" cy="144000"/>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3"/>
          <p:cNvSpPr/>
          <p:nvPr/>
        </p:nvSpPr>
        <p:spPr>
          <a:xfrm>
            <a:off x="3918716" y="2825408"/>
            <a:ext cx="144000" cy="14400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3"/>
          <p:cNvSpPr/>
          <p:nvPr/>
        </p:nvSpPr>
        <p:spPr>
          <a:xfrm>
            <a:off x="3914193" y="2818164"/>
            <a:ext cx="144000" cy="14400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3"/>
          <p:cNvSpPr/>
          <p:nvPr/>
        </p:nvSpPr>
        <p:spPr>
          <a:xfrm>
            <a:off x="2859242" y="2717516"/>
            <a:ext cx="144000" cy="144000"/>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13"/>
          <p:cNvSpPr/>
          <p:nvPr/>
        </p:nvSpPr>
        <p:spPr>
          <a:xfrm>
            <a:off x="1792982" y="2607385"/>
            <a:ext cx="144000" cy="14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13"/>
          <p:cNvSpPr/>
          <p:nvPr/>
        </p:nvSpPr>
        <p:spPr>
          <a:xfrm>
            <a:off x="4975929" y="2931367"/>
            <a:ext cx="144000" cy="144000"/>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13"/>
          <p:cNvSpPr/>
          <p:nvPr/>
        </p:nvSpPr>
        <p:spPr>
          <a:xfrm>
            <a:off x="4984969" y="2931367"/>
            <a:ext cx="144000" cy="144000"/>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13"/>
          <p:cNvSpPr/>
          <p:nvPr/>
        </p:nvSpPr>
        <p:spPr>
          <a:xfrm>
            <a:off x="3905153" y="2828660"/>
            <a:ext cx="144000" cy="14400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13"/>
          <p:cNvSpPr/>
          <p:nvPr/>
        </p:nvSpPr>
        <p:spPr>
          <a:xfrm>
            <a:off x="2834377" y="2702198"/>
            <a:ext cx="144000" cy="144000"/>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13"/>
          <p:cNvSpPr/>
          <p:nvPr/>
        </p:nvSpPr>
        <p:spPr>
          <a:xfrm>
            <a:off x="1811069" y="2607385"/>
            <a:ext cx="144000" cy="14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par>
                          <p:cTn fill="hold">
                            <p:stCondLst>
                              <p:cond delay="500"/>
                            </p:stCondLst>
                            <p:childTnLst>
                              <p:par>
                                <p:cTn fill="hold" nodeType="afterEffect" presetClass="entr" presetID="10" presetSubtype="0">
                                  <p:stCondLst>
                                    <p:cond delay="100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4"/>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4"/>
          <p:cNvSpPr txBox="1"/>
          <p:nvPr/>
        </p:nvSpPr>
        <p:spPr>
          <a:xfrm>
            <a:off x="8248566" y="1756358"/>
            <a:ext cx="3520800" cy="88175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Image Input</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An image is taken as input and divided into patches.</a:t>
            </a:r>
            <a:endParaRPr b="0" i="0" sz="1100" u="none" cap="none" strike="noStrike">
              <a:solidFill>
                <a:schemeClr val="dk1"/>
              </a:solidFill>
              <a:latin typeface="Arial"/>
              <a:ea typeface="Arial"/>
              <a:cs typeface="Arial"/>
              <a:sym typeface="Arial"/>
            </a:endParaRPr>
          </a:p>
        </p:txBody>
      </p:sp>
      <p:pic>
        <p:nvPicPr>
          <p:cNvPr id="423" name="Google Shape;423;p14"/>
          <p:cNvPicPr preferRelativeResize="0"/>
          <p:nvPr/>
        </p:nvPicPr>
        <p:blipFill rotWithShape="1">
          <a:blip r:embed="rId3">
            <a:alphaModFix/>
          </a:blip>
          <a:srcRect b="0" l="0" r="0" t="0"/>
          <a:stretch/>
        </p:blipFill>
        <p:spPr>
          <a:xfrm>
            <a:off x="7681616" y="1806692"/>
            <a:ext cx="566950" cy="4075800"/>
          </a:xfrm>
          <a:prstGeom prst="rect">
            <a:avLst/>
          </a:prstGeom>
          <a:noFill/>
          <a:ln>
            <a:noFill/>
          </a:ln>
        </p:spPr>
      </p:pic>
      <p:sp>
        <p:nvSpPr>
          <p:cNvPr id="424" name="Google Shape;424;p14"/>
          <p:cNvSpPr txBox="1"/>
          <p:nvPr/>
        </p:nvSpPr>
        <p:spPr>
          <a:xfrm>
            <a:off x="157400" y="178666"/>
            <a:ext cx="113790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3600"/>
              <a:buFont typeface="Calibri"/>
              <a:buNone/>
            </a:pPr>
            <a:r>
              <a:rPr b="1" i="0" lang="en-US" sz="3600" u="none" cap="none" strike="noStrike">
                <a:solidFill>
                  <a:schemeClr val="dk2"/>
                </a:solidFill>
                <a:latin typeface="Calibri"/>
                <a:ea typeface="Calibri"/>
                <a:cs typeface="Calibri"/>
                <a:sym typeface="Calibri"/>
              </a:rPr>
              <a:t>Models we have tried (ViT)</a:t>
            </a:r>
            <a:endParaRPr b="1" i="0" sz="3600" u="none" cap="none" strike="noStrike">
              <a:solidFill>
                <a:schemeClr val="dk2"/>
              </a:solidFill>
              <a:latin typeface="Calibri"/>
              <a:ea typeface="Calibri"/>
              <a:cs typeface="Calibri"/>
              <a:sym typeface="Calibri"/>
            </a:endParaRPr>
          </a:p>
        </p:txBody>
      </p:sp>
      <p:pic>
        <p:nvPicPr>
          <p:cNvPr id="425" name="Google Shape;425;p14"/>
          <p:cNvPicPr preferRelativeResize="0"/>
          <p:nvPr/>
        </p:nvPicPr>
        <p:blipFill rotWithShape="1">
          <a:blip r:embed="rId4">
            <a:alphaModFix/>
          </a:blip>
          <a:srcRect b="0" l="0" r="0" t="0"/>
          <a:stretch/>
        </p:blipFill>
        <p:spPr>
          <a:xfrm>
            <a:off x="603369" y="1516683"/>
            <a:ext cx="6772493" cy="4655819"/>
          </a:xfrm>
          <a:prstGeom prst="rect">
            <a:avLst/>
          </a:prstGeom>
          <a:noFill/>
          <a:ln>
            <a:noFill/>
          </a:ln>
        </p:spPr>
      </p:pic>
      <p:sp>
        <p:nvSpPr>
          <p:cNvPr id="426" name="Google Shape;426;p14"/>
          <p:cNvSpPr txBox="1"/>
          <p:nvPr/>
        </p:nvSpPr>
        <p:spPr>
          <a:xfrm>
            <a:off x="3246229" y="1097470"/>
            <a:ext cx="569954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What did Vision Transformer do?</a:t>
            </a:r>
            <a:endParaRPr b="0" i="0" sz="3200" u="none" cap="none" strike="noStrike">
              <a:solidFill>
                <a:schemeClr val="dk1"/>
              </a:solidFill>
              <a:latin typeface="Calibri"/>
              <a:ea typeface="Calibri"/>
              <a:cs typeface="Calibri"/>
              <a:sym typeface="Calibri"/>
            </a:endParaRPr>
          </a:p>
        </p:txBody>
      </p:sp>
      <p:sp>
        <p:nvSpPr>
          <p:cNvPr id="427" name="Google Shape;427;p14"/>
          <p:cNvSpPr txBox="1"/>
          <p:nvPr/>
        </p:nvSpPr>
        <p:spPr>
          <a:xfrm>
            <a:off x="209383" y="6338216"/>
            <a:ext cx="588661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5">
                  <a:extLst>
                    <a:ext uri="{A12FA001-AC4F-418D-AE19-62706E023703}">
                      <ahyp:hlinkClr val="tx"/>
                    </a:ext>
                  </a:extLst>
                </a:hlinkClick>
              </a:rPr>
              <a:t>Image Reference</a:t>
            </a:r>
            <a:r>
              <a:rPr b="0" i="0" lang="en-US" sz="12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6">
                  <a:extLst>
                    <a:ext uri="{A12FA001-AC4F-418D-AE19-62706E023703}">
                      <ahyp:hlinkClr val="tx"/>
                    </a:ext>
                  </a:extLst>
                </a:hlinkClick>
              </a:rPr>
              <a:t>Transformers for Image Recognition at Scale (research.google)</a:t>
            </a:r>
            <a:endParaRPr b="0" i="0" sz="1200" u="none" cap="none" strike="noStrike">
              <a:solidFill>
                <a:srgbClr val="000000"/>
              </a:solidFill>
              <a:latin typeface="Arial"/>
              <a:ea typeface="Arial"/>
              <a:cs typeface="Arial"/>
              <a:sym typeface="Arial"/>
            </a:endParaRPr>
          </a:p>
        </p:txBody>
      </p:sp>
      <p:sp>
        <p:nvSpPr>
          <p:cNvPr id="428" name="Google Shape;428;p14"/>
          <p:cNvSpPr txBox="1"/>
          <p:nvPr/>
        </p:nvSpPr>
        <p:spPr>
          <a:xfrm>
            <a:off x="8248566" y="2483429"/>
            <a:ext cx="3675184" cy="88175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Patch Embedding</a:t>
            </a:r>
            <a:endParaRPr sz="1800">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Each patch is transformed into a vector representation.</a:t>
            </a:r>
            <a:endParaRPr sz="1800">
              <a:solidFill>
                <a:schemeClr val="dk1"/>
              </a:solidFill>
              <a:latin typeface="Calibri"/>
              <a:ea typeface="Calibri"/>
              <a:cs typeface="Calibri"/>
              <a:sym typeface="Calibri"/>
            </a:endParaRPr>
          </a:p>
        </p:txBody>
      </p:sp>
      <p:sp>
        <p:nvSpPr>
          <p:cNvPr id="429" name="Google Shape;429;p14"/>
          <p:cNvSpPr txBox="1"/>
          <p:nvPr/>
        </p:nvSpPr>
        <p:spPr>
          <a:xfrm>
            <a:off x="8248566" y="3244523"/>
            <a:ext cx="3520800" cy="88175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Positional Encoding</a:t>
            </a:r>
            <a:endParaRPr sz="1800">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Spatial information is added to the patch embeddings.</a:t>
            </a:r>
            <a:endParaRPr sz="1800">
              <a:solidFill>
                <a:schemeClr val="dk1"/>
              </a:solidFill>
              <a:latin typeface="Calibri"/>
              <a:ea typeface="Calibri"/>
              <a:cs typeface="Calibri"/>
              <a:sym typeface="Calibri"/>
            </a:endParaRPr>
          </a:p>
        </p:txBody>
      </p:sp>
      <p:sp>
        <p:nvSpPr>
          <p:cNvPr id="430" name="Google Shape;430;p14"/>
          <p:cNvSpPr txBox="1"/>
          <p:nvPr/>
        </p:nvSpPr>
        <p:spPr>
          <a:xfrm>
            <a:off x="8248566" y="4011658"/>
            <a:ext cx="3520800" cy="107641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Transformer Encoder</a:t>
            </a:r>
            <a:endParaRPr sz="1800">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Multiple layers of attention mechanisms process the encoded patches.</a:t>
            </a:r>
            <a:endParaRPr sz="1800">
              <a:solidFill>
                <a:schemeClr val="dk1"/>
              </a:solidFill>
              <a:latin typeface="Calibri"/>
              <a:ea typeface="Calibri"/>
              <a:cs typeface="Calibri"/>
              <a:sym typeface="Calibri"/>
            </a:endParaRPr>
          </a:p>
        </p:txBody>
      </p:sp>
      <p:sp>
        <p:nvSpPr>
          <p:cNvPr id="431" name="Google Shape;431;p14"/>
          <p:cNvSpPr txBox="1"/>
          <p:nvPr/>
        </p:nvSpPr>
        <p:spPr>
          <a:xfrm>
            <a:off x="8248566" y="4887367"/>
            <a:ext cx="3520800" cy="123030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Output</a:t>
            </a:r>
            <a:endParaRPr sz="1800">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chemeClr val="dk1"/>
              </a:buClr>
              <a:buSzPts val="1100"/>
              <a:buFont typeface="Arial"/>
              <a:buNone/>
            </a:pPr>
            <a:r>
              <a:rPr b="0" i="0" lang="en-US" sz="1100" u="none" cap="none" strike="noStrike">
                <a:solidFill>
                  <a:schemeClr val="dk1"/>
                </a:solidFill>
                <a:latin typeface="Arial"/>
                <a:ea typeface="Arial"/>
                <a:cs typeface="Arial"/>
                <a:sym typeface="Arial"/>
              </a:rPr>
              <a:t>The final output is a representation of the image that can be used for various downstream tasks.</a:t>
            </a:r>
            <a:endParaRPr sz="1800">
              <a:solidFill>
                <a:schemeClr val="dk1"/>
              </a:solidFill>
              <a:latin typeface="Calibri"/>
              <a:ea typeface="Calibri"/>
              <a:cs typeface="Calibri"/>
              <a:sym typeface="Calibri"/>
            </a:endParaRPr>
          </a:p>
        </p:txBody>
      </p:sp>
      <p:pic>
        <p:nvPicPr>
          <p:cNvPr descr="Picture 10" id="432" name="Google Shape;432;p14"/>
          <p:cNvPicPr preferRelativeResize="0"/>
          <p:nvPr/>
        </p:nvPicPr>
        <p:blipFill rotWithShape="1">
          <a:blip r:embed="rId7">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5"/>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8" name="Google Shape;438;p15"/>
          <p:cNvPicPr preferRelativeResize="0"/>
          <p:nvPr/>
        </p:nvPicPr>
        <p:blipFill rotWithShape="1">
          <a:blip r:embed="rId3">
            <a:alphaModFix/>
          </a:blip>
          <a:srcRect b="0" l="0" r="0" t="0"/>
          <a:stretch/>
        </p:blipFill>
        <p:spPr>
          <a:xfrm>
            <a:off x="266390" y="1248166"/>
            <a:ext cx="8240785" cy="4120393"/>
          </a:xfrm>
          <a:prstGeom prst="rect">
            <a:avLst/>
          </a:prstGeom>
          <a:noFill/>
          <a:ln>
            <a:noFill/>
          </a:ln>
        </p:spPr>
      </p:pic>
      <p:sp>
        <p:nvSpPr>
          <p:cNvPr id="439" name="Google Shape;439;p15"/>
          <p:cNvSpPr txBox="1"/>
          <p:nvPr/>
        </p:nvSpPr>
        <p:spPr>
          <a:xfrm>
            <a:off x="212241" y="135028"/>
            <a:ext cx="113451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3600"/>
              <a:buFont typeface="Calibri"/>
              <a:buNone/>
            </a:pPr>
            <a:r>
              <a:rPr b="1" i="0" lang="en-US" sz="3600" u="none" cap="none" strike="noStrike">
                <a:solidFill>
                  <a:schemeClr val="dk2"/>
                </a:solidFill>
                <a:latin typeface="Calibri"/>
                <a:ea typeface="Calibri"/>
                <a:cs typeface="Calibri"/>
                <a:sym typeface="Calibri"/>
              </a:rPr>
              <a:t>Models we have tried (EfficientNet)</a:t>
            </a:r>
            <a:endParaRPr b="1" i="0" sz="3600" u="none" cap="none" strike="noStrike">
              <a:solidFill>
                <a:schemeClr val="dk2"/>
              </a:solidFill>
              <a:latin typeface="Calibri"/>
              <a:ea typeface="Calibri"/>
              <a:cs typeface="Calibri"/>
              <a:sym typeface="Calibri"/>
            </a:endParaRPr>
          </a:p>
        </p:txBody>
      </p:sp>
      <p:sp>
        <p:nvSpPr>
          <p:cNvPr id="440" name="Google Shape;440;p15"/>
          <p:cNvSpPr txBox="1"/>
          <p:nvPr/>
        </p:nvSpPr>
        <p:spPr>
          <a:xfrm>
            <a:off x="148590" y="6275353"/>
            <a:ext cx="87076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Image Reference</a:t>
            </a:r>
            <a:r>
              <a:rPr b="0" i="0" lang="en-US" sz="12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5">
                  <a:extLst>
                    <a:ext uri="{A12FA001-AC4F-418D-AE19-62706E023703}">
                      <ahyp:hlinkClr val="tx"/>
                    </a:ext>
                  </a:extLst>
                </a:hlinkClick>
              </a:rPr>
              <a:t>EfficientNet: Improving Accuracy and Efficiency through AutoML and Model Scaling (research.google)</a:t>
            </a:r>
            <a:endParaRPr b="0" i="0" sz="1200" u="none" cap="none" strike="noStrike">
              <a:solidFill>
                <a:srgbClr val="000000"/>
              </a:solidFill>
              <a:latin typeface="Arial"/>
              <a:ea typeface="Arial"/>
              <a:cs typeface="Arial"/>
              <a:sym typeface="Arial"/>
            </a:endParaRPr>
          </a:p>
        </p:txBody>
      </p:sp>
      <p:sp>
        <p:nvSpPr>
          <p:cNvPr id="441" name="Google Shape;441;p15"/>
          <p:cNvSpPr/>
          <p:nvPr/>
        </p:nvSpPr>
        <p:spPr>
          <a:xfrm>
            <a:off x="8564151" y="2129408"/>
            <a:ext cx="1309254" cy="523701"/>
          </a:xfrm>
          <a:custGeom>
            <a:rect b="b" l="l" r="r" t="t"/>
            <a:pathLst>
              <a:path extrusionOk="0" h="523701" w="1309254">
                <a:moveTo>
                  <a:pt x="0" y="0"/>
                </a:moveTo>
                <a:lnTo>
                  <a:pt x="1047404" y="0"/>
                </a:lnTo>
                <a:lnTo>
                  <a:pt x="1309254" y="261851"/>
                </a:lnTo>
                <a:lnTo>
                  <a:pt x="1047404" y="523701"/>
                </a:lnTo>
                <a:lnTo>
                  <a:pt x="0" y="523701"/>
                </a:lnTo>
                <a:lnTo>
                  <a:pt x="261851" y="261851"/>
                </a:lnTo>
                <a:lnTo>
                  <a:pt x="0" y="0"/>
                </a:lnTo>
                <a:close/>
              </a:path>
            </a:pathLst>
          </a:custGeom>
          <a:solidFill>
            <a:srgbClr val="4372C3"/>
          </a:solidFill>
          <a:ln cap="flat" cmpd="sng" w="25400">
            <a:solidFill>
              <a:schemeClr val="lt1"/>
            </a:solidFill>
            <a:prstDash val="solid"/>
            <a:round/>
            <a:headEnd len="sm" w="sm" type="none"/>
            <a:tailEnd len="sm" w="sm" type="none"/>
          </a:ln>
        </p:spPr>
        <p:txBody>
          <a:bodyPr anchorCtr="0" anchor="ctr" bIns="8250" lIns="278350" spcFirstLastPara="1" rIns="2618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wider</a:t>
            </a:r>
            <a:endParaRPr b="0" i="0" sz="1300" u="none" cap="none" strike="noStrike">
              <a:solidFill>
                <a:schemeClr val="lt1"/>
              </a:solidFill>
              <a:latin typeface="Arial"/>
              <a:ea typeface="Arial"/>
              <a:cs typeface="Arial"/>
              <a:sym typeface="Arial"/>
            </a:endParaRPr>
          </a:p>
        </p:txBody>
      </p:sp>
      <p:sp>
        <p:nvSpPr>
          <p:cNvPr id="442" name="Google Shape;442;p15"/>
          <p:cNvSpPr/>
          <p:nvPr/>
        </p:nvSpPr>
        <p:spPr>
          <a:xfrm>
            <a:off x="9703202" y="217392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More filter</a:t>
            </a:r>
            <a:endParaRPr b="0" i="0" sz="1300" u="none" cap="none" strike="noStrike">
              <a:solidFill>
                <a:schemeClr val="dk1"/>
              </a:solidFill>
              <a:latin typeface="Arial"/>
              <a:ea typeface="Arial"/>
              <a:cs typeface="Arial"/>
              <a:sym typeface="Arial"/>
            </a:endParaRPr>
          </a:p>
        </p:txBody>
      </p:sp>
      <p:sp>
        <p:nvSpPr>
          <p:cNvPr id="443" name="Google Shape;443;p15"/>
          <p:cNvSpPr/>
          <p:nvPr/>
        </p:nvSpPr>
        <p:spPr>
          <a:xfrm>
            <a:off x="10637747" y="217392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More features</a:t>
            </a:r>
            <a:endParaRPr b="0" i="0" sz="1300" u="none" cap="none" strike="noStrike">
              <a:solidFill>
                <a:schemeClr val="dk1"/>
              </a:solidFill>
              <a:latin typeface="Arial"/>
              <a:ea typeface="Arial"/>
              <a:cs typeface="Arial"/>
              <a:sym typeface="Arial"/>
            </a:endParaRPr>
          </a:p>
        </p:txBody>
      </p:sp>
      <p:sp>
        <p:nvSpPr>
          <p:cNvPr id="444" name="Google Shape;444;p15"/>
          <p:cNvSpPr/>
          <p:nvPr/>
        </p:nvSpPr>
        <p:spPr>
          <a:xfrm>
            <a:off x="8564151" y="2726428"/>
            <a:ext cx="1309254" cy="523701"/>
          </a:xfrm>
          <a:custGeom>
            <a:rect b="b" l="l" r="r" t="t"/>
            <a:pathLst>
              <a:path extrusionOk="0" h="523701" w="1309254">
                <a:moveTo>
                  <a:pt x="0" y="0"/>
                </a:moveTo>
                <a:lnTo>
                  <a:pt x="1047404" y="0"/>
                </a:lnTo>
                <a:lnTo>
                  <a:pt x="1309254" y="261851"/>
                </a:lnTo>
                <a:lnTo>
                  <a:pt x="1047404" y="523701"/>
                </a:lnTo>
                <a:lnTo>
                  <a:pt x="0" y="523701"/>
                </a:lnTo>
                <a:lnTo>
                  <a:pt x="261851" y="261851"/>
                </a:lnTo>
                <a:lnTo>
                  <a:pt x="0" y="0"/>
                </a:lnTo>
                <a:close/>
              </a:path>
            </a:pathLst>
          </a:custGeom>
          <a:solidFill>
            <a:srgbClr val="4372C3"/>
          </a:solidFill>
          <a:ln cap="flat" cmpd="sng" w="25400">
            <a:solidFill>
              <a:schemeClr val="lt1"/>
            </a:solidFill>
            <a:prstDash val="solid"/>
            <a:round/>
            <a:headEnd len="sm" w="sm" type="none"/>
            <a:tailEnd len="sm" w="sm" type="none"/>
          </a:ln>
        </p:spPr>
        <p:txBody>
          <a:bodyPr anchorCtr="0" anchor="ctr" bIns="8250" lIns="278350" spcFirstLastPara="1" rIns="2618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deeper</a:t>
            </a:r>
            <a:endParaRPr b="0" i="0" sz="1300" u="none" cap="none" strike="noStrike">
              <a:solidFill>
                <a:schemeClr val="lt1"/>
              </a:solidFill>
              <a:latin typeface="Arial"/>
              <a:ea typeface="Arial"/>
              <a:cs typeface="Arial"/>
              <a:sym typeface="Arial"/>
            </a:endParaRPr>
          </a:p>
        </p:txBody>
      </p:sp>
      <p:sp>
        <p:nvSpPr>
          <p:cNvPr id="445" name="Google Shape;445;p15"/>
          <p:cNvSpPr/>
          <p:nvPr/>
        </p:nvSpPr>
        <p:spPr>
          <a:xfrm>
            <a:off x="9703202" y="277094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More layers</a:t>
            </a:r>
            <a:endParaRPr b="0" i="0" sz="1300" u="none" cap="none" strike="noStrike">
              <a:solidFill>
                <a:schemeClr val="dk1"/>
              </a:solidFill>
              <a:latin typeface="Arial"/>
              <a:ea typeface="Arial"/>
              <a:cs typeface="Arial"/>
              <a:sym typeface="Arial"/>
            </a:endParaRPr>
          </a:p>
        </p:txBody>
      </p:sp>
      <p:sp>
        <p:nvSpPr>
          <p:cNvPr id="446" name="Google Shape;446;p15"/>
          <p:cNvSpPr/>
          <p:nvPr/>
        </p:nvSpPr>
        <p:spPr>
          <a:xfrm>
            <a:off x="10637747" y="277094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More complex</a:t>
            </a:r>
            <a:endParaRPr b="0" i="0" sz="1300" u="none" cap="none" strike="noStrike">
              <a:solidFill>
                <a:schemeClr val="dk1"/>
              </a:solidFill>
              <a:latin typeface="Arial"/>
              <a:ea typeface="Arial"/>
              <a:cs typeface="Arial"/>
              <a:sym typeface="Arial"/>
            </a:endParaRPr>
          </a:p>
        </p:txBody>
      </p:sp>
      <p:sp>
        <p:nvSpPr>
          <p:cNvPr id="447" name="Google Shape;447;p15"/>
          <p:cNvSpPr/>
          <p:nvPr/>
        </p:nvSpPr>
        <p:spPr>
          <a:xfrm>
            <a:off x="8564151" y="3323448"/>
            <a:ext cx="1309254" cy="523701"/>
          </a:xfrm>
          <a:custGeom>
            <a:rect b="b" l="l" r="r" t="t"/>
            <a:pathLst>
              <a:path extrusionOk="0" h="523701" w="1309254">
                <a:moveTo>
                  <a:pt x="0" y="0"/>
                </a:moveTo>
                <a:lnTo>
                  <a:pt x="1047404" y="0"/>
                </a:lnTo>
                <a:lnTo>
                  <a:pt x="1309254" y="261851"/>
                </a:lnTo>
                <a:lnTo>
                  <a:pt x="1047404" y="523701"/>
                </a:lnTo>
                <a:lnTo>
                  <a:pt x="0" y="523701"/>
                </a:lnTo>
                <a:lnTo>
                  <a:pt x="261851" y="261851"/>
                </a:lnTo>
                <a:lnTo>
                  <a:pt x="0" y="0"/>
                </a:lnTo>
                <a:close/>
              </a:path>
            </a:pathLst>
          </a:custGeom>
          <a:solidFill>
            <a:srgbClr val="4372C3"/>
          </a:solidFill>
          <a:ln cap="flat" cmpd="sng" w="25400">
            <a:solidFill>
              <a:schemeClr val="lt1"/>
            </a:solidFill>
            <a:prstDash val="solid"/>
            <a:round/>
            <a:headEnd len="sm" w="sm" type="none"/>
            <a:tailEnd len="sm" w="sm" type="none"/>
          </a:ln>
        </p:spPr>
        <p:txBody>
          <a:bodyPr anchorCtr="0" anchor="ctr" bIns="8250" lIns="278350" spcFirstLastPara="1" rIns="2618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resolution</a:t>
            </a:r>
            <a:endParaRPr b="0" i="0" sz="1300" u="none" cap="none" strike="noStrike">
              <a:solidFill>
                <a:schemeClr val="lt1"/>
              </a:solidFill>
              <a:latin typeface="Arial"/>
              <a:ea typeface="Arial"/>
              <a:cs typeface="Arial"/>
              <a:sym typeface="Arial"/>
            </a:endParaRPr>
          </a:p>
        </p:txBody>
      </p:sp>
      <p:sp>
        <p:nvSpPr>
          <p:cNvPr id="448" name="Google Shape;448;p15"/>
          <p:cNvSpPr/>
          <p:nvPr/>
        </p:nvSpPr>
        <p:spPr>
          <a:xfrm>
            <a:off x="9703202" y="336796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Increase input</a:t>
            </a:r>
            <a:endParaRPr b="0" i="0" sz="1300" u="none" cap="none" strike="noStrike">
              <a:solidFill>
                <a:schemeClr val="dk1"/>
              </a:solidFill>
              <a:latin typeface="Arial"/>
              <a:ea typeface="Arial"/>
              <a:cs typeface="Arial"/>
              <a:sym typeface="Arial"/>
            </a:endParaRPr>
          </a:p>
        </p:txBody>
      </p:sp>
      <p:sp>
        <p:nvSpPr>
          <p:cNvPr id="449" name="Google Shape;449;p15"/>
          <p:cNvSpPr/>
          <p:nvPr/>
        </p:nvSpPr>
        <p:spPr>
          <a:xfrm>
            <a:off x="10637747" y="3367962"/>
            <a:ext cx="1086680" cy="434672"/>
          </a:xfrm>
          <a:custGeom>
            <a:rect b="b" l="l" r="r" t="t"/>
            <a:pathLst>
              <a:path extrusionOk="0" h="434672" w="1086680">
                <a:moveTo>
                  <a:pt x="0" y="0"/>
                </a:moveTo>
                <a:lnTo>
                  <a:pt x="869344" y="0"/>
                </a:lnTo>
                <a:lnTo>
                  <a:pt x="1086680" y="217336"/>
                </a:lnTo>
                <a:lnTo>
                  <a:pt x="869344" y="434672"/>
                </a:lnTo>
                <a:lnTo>
                  <a:pt x="0" y="434672"/>
                </a:lnTo>
                <a:lnTo>
                  <a:pt x="217336" y="217336"/>
                </a:lnTo>
                <a:lnTo>
                  <a:pt x="0" y="0"/>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More detail</a:t>
            </a:r>
            <a:endParaRPr b="0" i="0" sz="1300" u="none" cap="none" strike="noStrike">
              <a:solidFill>
                <a:schemeClr val="dk1"/>
              </a:solidFill>
              <a:latin typeface="Arial"/>
              <a:ea typeface="Arial"/>
              <a:cs typeface="Arial"/>
              <a:sym typeface="Arial"/>
            </a:endParaRPr>
          </a:p>
        </p:txBody>
      </p:sp>
      <p:sp>
        <p:nvSpPr>
          <p:cNvPr id="450" name="Google Shape;450;p15"/>
          <p:cNvSpPr txBox="1"/>
          <p:nvPr/>
        </p:nvSpPr>
        <p:spPr>
          <a:xfrm rot="-5400000">
            <a:off x="9208051" y="2411754"/>
            <a:ext cx="1255472" cy="3939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0"/>
              <a:buFont typeface="Arial"/>
              <a:buNone/>
            </a:pPr>
            <a:r>
              <a:rPr b="0" i="0" lang="en-US" sz="25000" u="none" cap="none" strike="noStrike">
                <a:solidFill>
                  <a:srgbClr val="2F5496"/>
                </a:solidFill>
                <a:latin typeface="Arial"/>
                <a:ea typeface="Arial"/>
                <a:cs typeface="Arial"/>
                <a:sym typeface="Arial"/>
              </a:rPr>
              <a:t>{</a:t>
            </a:r>
            <a:endParaRPr b="0" i="0" sz="25000" u="none" cap="none" strike="noStrike">
              <a:solidFill>
                <a:srgbClr val="2F5496"/>
              </a:solidFill>
              <a:latin typeface="Arial"/>
              <a:ea typeface="Arial"/>
              <a:cs typeface="Arial"/>
              <a:sym typeface="Arial"/>
            </a:endParaRPr>
          </a:p>
        </p:txBody>
      </p:sp>
      <p:pic>
        <p:nvPicPr>
          <p:cNvPr descr="圈- GIF动图免费下载- 爱给网" id="451" name="Google Shape;451;p15"/>
          <p:cNvPicPr preferRelativeResize="0"/>
          <p:nvPr/>
        </p:nvPicPr>
        <p:blipFill rotWithShape="1">
          <a:blip r:embed="rId6">
            <a:alphaModFix/>
          </a:blip>
          <a:srcRect b="0" l="0" r="0" t="0"/>
          <a:stretch/>
        </p:blipFill>
        <p:spPr>
          <a:xfrm>
            <a:off x="2047876" y="2329519"/>
            <a:ext cx="933450" cy="481780"/>
          </a:xfrm>
          <a:prstGeom prst="rect">
            <a:avLst/>
          </a:prstGeom>
          <a:noFill/>
          <a:ln>
            <a:noFill/>
          </a:ln>
        </p:spPr>
      </p:pic>
      <p:pic>
        <p:nvPicPr>
          <p:cNvPr descr="圈- GIF动图免费下载- 爱给网" id="452" name="Google Shape;452;p15"/>
          <p:cNvPicPr preferRelativeResize="0"/>
          <p:nvPr/>
        </p:nvPicPr>
        <p:blipFill rotWithShape="1">
          <a:blip r:embed="rId6">
            <a:alphaModFix/>
          </a:blip>
          <a:srcRect b="0" l="0" r="0" t="0"/>
          <a:stretch/>
        </p:blipFill>
        <p:spPr>
          <a:xfrm>
            <a:off x="3980102" y="2756914"/>
            <a:ext cx="933450" cy="481780"/>
          </a:xfrm>
          <a:prstGeom prst="rect">
            <a:avLst/>
          </a:prstGeom>
          <a:noFill/>
          <a:ln>
            <a:noFill/>
          </a:ln>
        </p:spPr>
      </p:pic>
      <p:pic>
        <p:nvPicPr>
          <p:cNvPr descr="圈- GIF动图免费下载- 爱给网" id="453" name="Google Shape;453;p15"/>
          <p:cNvPicPr preferRelativeResize="0"/>
          <p:nvPr/>
        </p:nvPicPr>
        <p:blipFill rotWithShape="1">
          <a:blip r:embed="rId6">
            <a:alphaModFix/>
          </a:blip>
          <a:srcRect b="0" l="0" r="0" t="0"/>
          <a:stretch/>
        </p:blipFill>
        <p:spPr>
          <a:xfrm>
            <a:off x="5455842" y="4064395"/>
            <a:ext cx="1299366" cy="847981"/>
          </a:xfrm>
          <a:prstGeom prst="rect">
            <a:avLst/>
          </a:prstGeom>
          <a:noFill/>
          <a:ln>
            <a:noFill/>
          </a:ln>
        </p:spPr>
      </p:pic>
      <p:pic>
        <p:nvPicPr>
          <p:cNvPr descr="圈- GIF动图免费下载- 爱给网" id="454" name="Google Shape;454;p15"/>
          <p:cNvPicPr preferRelativeResize="0"/>
          <p:nvPr/>
        </p:nvPicPr>
        <p:blipFill rotWithShape="1">
          <a:blip r:embed="rId6">
            <a:alphaModFix/>
          </a:blip>
          <a:srcRect b="0" l="0" r="0" t="0"/>
          <a:stretch/>
        </p:blipFill>
        <p:spPr>
          <a:xfrm>
            <a:off x="6623474" y="4684927"/>
            <a:ext cx="1434676" cy="936286"/>
          </a:xfrm>
          <a:prstGeom prst="rect">
            <a:avLst/>
          </a:prstGeom>
          <a:noFill/>
          <a:ln>
            <a:noFill/>
          </a:ln>
        </p:spPr>
      </p:pic>
      <p:sp>
        <p:nvSpPr>
          <p:cNvPr id="455" name="Google Shape;455;p15"/>
          <p:cNvSpPr/>
          <p:nvPr/>
        </p:nvSpPr>
        <p:spPr>
          <a:xfrm>
            <a:off x="8675649" y="4895293"/>
            <a:ext cx="1434676" cy="523701"/>
          </a:xfrm>
          <a:custGeom>
            <a:rect b="b" l="l" r="r" t="t"/>
            <a:pathLst>
              <a:path extrusionOk="0" h="523701" w="1309254">
                <a:moveTo>
                  <a:pt x="0" y="0"/>
                </a:moveTo>
                <a:lnTo>
                  <a:pt x="1047404" y="0"/>
                </a:lnTo>
                <a:lnTo>
                  <a:pt x="1309254" y="261851"/>
                </a:lnTo>
                <a:lnTo>
                  <a:pt x="1047404" y="523701"/>
                </a:lnTo>
                <a:lnTo>
                  <a:pt x="0" y="523701"/>
                </a:lnTo>
                <a:lnTo>
                  <a:pt x="261851" y="261851"/>
                </a:lnTo>
                <a:lnTo>
                  <a:pt x="0" y="0"/>
                </a:lnTo>
                <a:close/>
              </a:path>
            </a:pathLst>
          </a:custGeom>
          <a:solidFill>
            <a:srgbClr val="4372C3"/>
          </a:solidFill>
          <a:ln cap="flat" cmpd="sng" w="25400">
            <a:solidFill>
              <a:schemeClr val="lt1"/>
            </a:solidFill>
            <a:prstDash val="solid"/>
            <a:round/>
            <a:headEnd len="sm" w="sm" type="none"/>
            <a:tailEnd len="sm" w="sm" type="none"/>
          </a:ln>
        </p:spPr>
        <p:txBody>
          <a:bodyPr anchorCtr="0" anchor="ctr" bIns="8250" lIns="278350" spcFirstLastPara="1" rIns="2618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lt1"/>
                </a:solidFill>
                <a:latin typeface="Arial"/>
                <a:ea typeface="Arial"/>
                <a:cs typeface="Arial"/>
                <a:sym typeface="Arial"/>
              </a:rPr>
              <a:t>Compound</a:t>
            </a:r>
            <a:endParaRPr b="0" i="0" sz="1300" u="none" cap="none" strike="noStrike">
              <a:solidFill>
                <a:schemeClr val="lt1"/>
              </a:solidFill>
              <a:latin typeface="Arial"/>
              <a:ea typeface="Arial"/>
              <a:cs typeface="Arial"/>
              <a:sym typeface="Arial"/>
            </a:endParaRPr>
          </a:p>
        </p:txBody>
      </p:sp>
      <p:sp>
        <p:nvSpPr>
          <p:cNvPr id="456" name="Google Shape;456;p15"/>
          <p:cNvSpPr/>
          <p:nvPr/>
        </p:nvSpPr>
        <p:spPr>
          <a:xfrm>
            <a:off x="9959171" y="4939806"/>
            <a:ext cx="1677911" cy="437847"/>
          </a:xfrm>
          <a:custGeom>
            <a:rect b="b" l="l" r="r" t="t"/>
            <a:pathLst>
              <a:path extrusionOk="0" h="437847" w="1524830">
                <a:moveTo>
                  <a:pt x="0" y="3175"/>
                </a:moveTo>
                <a:lnTo>
                  <a:pt x="1291619" y="0"/>
                </a:lnTo>
                <a:lnTo>
                  <a:pt x="1524830" y="220511"/>
                </a:lnTo>
                <a:lnTo>
                  <a:pt x="1310669" y="434672"/>
                </a:lnTo>
                <a:lnTo>
                  <a:pt x="0" y="437847"/>
                </a:lnTo>
                <a:lnTo>
                  <a:pt x="217336" y="220511"/>
                </a:lnTo>
                <a:lnTo>
                  <a:pt x="0" y="3175"/>
                </a:lnTo>
                <a:close/>
              </a:path>
            </a:pathLst>
          </a:cu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8250" lIns="233825" spcFirstLastPara="1" rIns="217325" wrap="square" tIns="8250">
            <a:noAutofit/>
          </a:bodyPr>
          <a:lstStyle/>
          <a:p>
            <a:pPr indent="0" lvl="0" marL="0" marR="0" rtl="0" algn="ctr">
              <a:lnSpc>
                <a:spcPct val="90000"/>
              </a:lnSpc>
              <a:spcBef>
                <a:spcPts val="0"/>
              </a:spcBef>
              <a:spcAft>
                <a:spcPts val="0"/>
              </a:spcAft>
              <a:buClr>
                <a:srgbClr val="000000"/>
              </a:buClr>
              <a:buSzPts val="1300"/>
              <a:buFont typeface="Arial"/>
              <a:buNone/>
            </a:pPr>
            <a:r>
              <a:rPr b="1" i="0" lang="en-US" sz="1300" u="none" cap="none" strike="noStrike">
                <a:solidFill>
                  <a:schemeClr val="dk1"/>
                </a:solidFill>
                <a:latin typeface="Arial"/>
                <a:ea typeface="Arial"/>
                <a:cs typeface="Arial"/>
                <a:sym typeface="Arial"/>
              </a:rPr>
              <a:t>High Efficiency!</a:t>
            </a:r>
            <a:endParaRPr b="1" i="0" sz="1300" u="none" cap="none" strike="noStrike">
              <a:solidFill>
                <a:schemeClr val="dk1"/>
              </a:solidFill>
              <a:latin typeface="Arial"/>
              <a:ea typeface="Arial"/>
              <a:cs typeface="Arial"/>
              <a:sym typeface="Arial"/>
            </a:endParaRPr>
          </a:p>
        </p:txBody>
      </p:sp>
      <p:pic>
        <p:nvPicPr>
          <p:cNvPr descr="Picture 10" id="457" name="Google Shape;457;p15"/>
          <p:cNvPicPr preferRelativeResize="0"/>
          <p:nvPr/>
        </p:nvPicPr>
        <p:blipFill rotWithShape="1">
          <a:blip r:embed="rId7">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1"/>
                                        </p:tgtEl>
                                      </p:cBhvr>
                                    </p:animEffect>
                                    <p:set>
                                      <p:cBhvr>
                                        <p:cTn dur="1" fill="hold">
                                          <p:stCondLst>
                                            <p:cond delay="500"/>
                                          </p:stCondLst>
                                        </p:cTn>
                                        <p:tgtEl>
                                          <p:spTgt spid="4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2"/>
                                        </p:tgtEl>
                                      </p:cBhvr>
                                    </p:animEffect>
                                    <p:set>
                                      <p:cBhvr>
                                        <p:cTn dur="1" fill="hold">
                                          <p:stCondLst>
                                            <p:cond delay="500"/>
                                          </p:stCondLst>
                                        </p:cTn>
                                        <p:tgtEl>
                                          <p:spTgt spid="4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3"/>
                                        </p:tgtEl>
                                      </p:cBhvr>
                                    </p:animEffect>
                                    <p:set>
                                      <p:cBhvr>
                                        <p:cTn dur="1" fill="hold">
                                          <p:stCondLst>
                                            <p:cond delay="500"/>
                                          </p:stCondLst>
                                        </p:cTn>
                                        <p:tgtEl>
                                          <p:spTgt spid="4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1000"/>
                                        <p:tgtEl>
                                          <p:spTgt spid="45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6"/>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16"/>
          <p:cNvSpPr txBox="1"/>
          <p:nvPr/>
        </p:nvSpPr>
        <p:spPr>
          <a:xfrm>
            <a:off x="239885" y="116803"/>
            <a:ext cx="11345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1" i="0" lang="en-US" sz="3800" u="none" cap="none" strike="noStrike">
                <a:solidFill>
                  <a:schemeClr val="dk2"/>
                </a:solidFill>
                <a:latin typeface="Calibri"/>
                <a:ea typeface="Calibri"/>
                <a:cs typeface="Calibri"/>
                <a:sym typeface="Calibri"/>
              </a:rPr>
              <a:t>Models we choose</a:t>
            </a:r>
            <a:endParaRPr b="1" i="0" sz="3800" u="none" cap="none" strike="noStrike">
              <a:solidFill>
                <a:schemeClr val="dk2"/>
              </a:solidFill>
              <a:latin typeface="Calibri"/>
              <a:ea typeface="Calibri"/>
              <a:cs typeface="Calibri"/>
              <a:sym typeface="Calibri"/>
            </a:endParaRPr>
          </a:p>
        </p:txBody>
      </p:sp>
      <p:grpSp>
        <p:nvGrpSpPr>
          <p:cNvPr id="464" name="Google Shape;464;p16"/>
          <p:cNvGrpSpPr/>
          <p:nvPr/>
        </p:nvGrpSpPr>
        <p:grpSpPr>
          <a:xfrm>
            <a:off x="457461" y="1267928"/>
            <a:ext cx="11511359" cy="5082327"/>
            <a:chOff x="476250" y="1498503"/>
            <a:chExt cx="11511359" cy="5082327"/>
          </a:xfrm>
        </p:grpSpPr>
        <p:pic>
          <p:nvPicPr>
            <p:cNvPr id="465" name="Google Shape;465;p16"/>
            <p:cNvPicPr preferRelativeResize="0"/>
            <p:nvPr/>
          </p:nvPicPr>
          <p:blipFill rotWithShape="1">
            <a:blip r:embed="rId3">
              <a:alphaModFix/>
            </a:blip>
            <a:srcRect b="0" l="0" r="0" t="0"/>
            <a:stretch/>
          </p:blipFill>
          <p:spPr>
            <a:xfrm>
              <a:off x="476250" y="1498503"/>
              <a:ext cx="9829800" cy="5082327"/>
            </a:xfrm>
            <a:prstGeom prst="rect">
              <a:avLst/>
            </a:prstGeom>
            <a:noFill/>
            <a:ln>
              <a:noFill/>
            </a:ln>
          </p:spPr>
        </p:pic>
        <p:pic>
          <p:nvPicPr>
            <p:cNvPr descr="單線箭號: 順時針曲線 以實心填滿" id="466" name="Google Shape;466;p16"/>
            <p:cNvPicPr preferRelativeResize="0"/>
            <p:nvPr/>
          </p:nvPicPr>
          <p:blipFill rotWithShape="1">
            <a:blip r:embed="rId4">
              <a:alphaModFix/>
            </a:blip>
            <a:srcRect b="0" l="0" r="0" t="0"/>
            <a:stretch/>
          </p:blipFill>
          <p:spPr>
            <a:xfrm flipH="1" rot="1398715">
              <a:off x="7485492" y="3158659"/>
              <a:ext cx="1150576" cy="1321766"/>
            </a:xfrm>
            <a:prstGeom prst="rect">
              <a:avLst/>
            </a:prstGeom>
            <a:noFill/>
            <a:ln>
              <a:noFill/>
            </a:ln>
          </p:spPr>
        </p:pic>
        <p:pic>
          <p:nvPicPr>
            <p:cNvPr descr="單線箭號: 順時針曲線 以實心填滿" id="467" name="Google Shape;467;p16"/>
            <p:cNvPicPr preferRelativeResize="0"/>
            <p:nvPr/>
          </p:nvPicPr>
          <p:blipFill rotWithShape="1">
            <a:blip r:embed="rId4">
              <a:alphaModFix/>
            </a:blip>
            <a:srcRect b="0" l="0" r="0" t="0"/>
            <a:stretch/>
          </p:blipFill>
          <p:spPr>
            <a:xfrm rot="10415982">
              <a:off x="10085737" y="3158658"/>
              <a:ext cx="877079" cy="1321766"/>
            </a:xfrm>
            <a:prstGeom prst="rect">
              <a:avLst/>
            </a:prstGeom>
            <a:noFill/>
            <a:ln>
              <a:noFill/>
            </a:ln>
          </p:spPr>
        </p:pic>
        <p:sp>
          <p:nvSpPr>
            <p:cNvPr id="468" name="Google Shape;468;p16"/>
            <p:cNvSpPr/>
            <p:nvPr/>
          </p:nvSpPr>
          <p:spPr>
            <a:xfrm>
              <a:off x="9060944" y="4390342"/>
              <a:ext cx="265480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Shield</a:t>
              </a:r>
              <a:endParaRPr b="1" i="0" sz="4400" u="none" cap="none" strike="noStrike">
                <a:solidFill>
                  <a:schemeClr val="dk1"/>
                </a:solidFill>
                <a:latin typeface="Arial"/>
                <a:ea typeface="Arial"/>
                <a:cs typeface="Arial"/>
                <a:sym typeface="Arial"/>
              </a:endParaRPr>
            </a:p>
          </p:txBody>
        </p:sp>
        <p:sp>
          <p:nvSpPr>
            <p:cNvPr id="469" name="Google Shape;469;p16"/>
            <p:cNvSpPr/>
            <p:nvPr/>
          </p:nvSpPr>
          <p:spPr>
            <a:xfrm rot="-168250">
              <a:off x="7015760" y="2524238"/>
              <a:ext cx="438934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Ensemble model</a:t>
              </a:r>
              <a:endParaRPr b="0" i="0" sz="4400" u="none" cap="none" strike="noStrike">
                <a:solidFill>
                  <a:schemeClr val="dk1"/>
                </a:solidFill>
                <a:latin typeface="Arial"/>
                <a:ea typeface="Arial"/>
                <a:cs typeface="Arial"/>
                <a:sym typeface="Arial"/>
              </a:endParaRPr>
            </a:p>
          </p:txBody>
        </p:sp>
        <p:sp>
          <p:nvSpPr>
            <p:cNvPr id="470" name="Google Shape;470;p16"/>
            <p:cNvSpPr/>
            <p:nvPr/>
          </p:nvSpPr>
          <p:spPr>
            <a:xfrm>
              <a:off x="11219940" y="4348637"/>
              <a:ext cx="767669" cy="811146"/>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Picture 10" id="471" name="Google Shape;471;p16"/>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2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7"/>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7"/>
          <p:cNvSpPr txBox="1"/>
          <p:nvPr/>
        </p:nvSpPr>
        <p:spPr>
          <a:xfrm>
            <a:off x="284401" y="73472"/>
            <a:ext cx="85557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4400" u="none" cap="none" strike="noStrike">
                <a:solidFill>
                  <a:srgbClr val="44546A"/>
                </a:solidFill>
                <a:latin typeface="Calibri"/>
                <a:ea typeface="Calibri"/>
                <a:cs typeface="Calibri"/>
                <a:sym typeface="Calibri"/>
              </a:rPr>
              <a:t>Recognition Result</a:t>
            </a:r>
            <a:endParaRPr b="1" i="0" sz="4400" u="none" cap="none" strike="noStrike">
              <a:solidFill>
                <a:srgbClr val="44546A"/>
              </a:solidFill>
              <a:latin typeface="Calibri"/>
              <a:ea typeface="Calibri"/>
              <a:cs typeface="Calibri"/>
              <a:sym typeface="Calibri"/>
            </a:endParaRPr>
          </a:p>
        </p:txBody>
      </p:sp>
      <p:graphicFrame>
        <p:nvGraphicFramePr>
          <p:cNvPr id="478" name="Google Shape;478;p17"/>
          <p:cNvGraphicFramePr/>
          <p:nvPr/>
        </p:nvGraphicFramePr>
        <p:xfrm>
          <a:off x="620781" y="1778865"/>
          <a:ext cx="3000000" cy="3000000"/>
        </p:xfrm>
        <a:graphic>
          <a:graphicData uri="http://schemas.openxmlformats.org/drawingml/2006/table">
            <a:tbl>
              <a:tblPr bandRow="1" firstRow="1">
                <a:noFill/>
                <a:tableStyleId>{922530BA-282F-462E-9994-92D7C7981292}</a:tableStyleId>
              </a:tblPr>
              <a:tblGrid>
                <a:gridCol w="307575"/>
                <a:gridCol w="1485225"/>
                <a:gridCol w="594450"/>
                <a:gridCol w="742225"/>
                <a:gridCol w="594100"/>
                <a:gridCol w="675125"/>
                <a:gridCol w="756100"/>
                <a:gridCol w="796600"/>
                <a:gridCol w="1229050"/>
              </a:tblGrid>
              <a:tr h="4127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Model</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Resize</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LR</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Batch</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Size</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Epochs</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Val Acc</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Test Acc</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(Turing)</a:t>
                      </a:r>
                      <a:endParaRPr sz="12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Test Acc</a:t>
                      </a:r>
                      <a:endParaRPr sz="12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1</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ResNeXt</a:t>
                      </a:r>
                      <a:endParaRPr b="1" sz="1500" u="none" cap="none" strike="noStrike"/>
                    </a:p>
                  </a:txBody>
                  <a:tcPr marT="17150" marB="17150" marR="40650" marL="40650"/>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  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30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90%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86.25%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74%</a:t>
                      </a:r>
                      <a:endParaRPr b="1" sz="15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2</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ResNet50</a:t>
                      </a:r>
                      <a:endParaRPr b="1" sz="1500" u="none" cap="none" strike="noStrike">
                        <a:solidFill>
                          <a:srgbClr val="FF0000"/>
                        </a:solidFill>
                      </a:endParaRPr>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87.5%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88.75%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82%</a:t>
                      </a:r>
                      <a:endParaRPr b="1" sz="1500" u="none" cap="none" strike="noStrike">
                        <a:solidFill>
                          <a:srgbClr val="FF0000"/>
                        </a:solidFill>
                      </a:endParaRPr>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3</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DenseNet121</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88.75%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90%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81.75%</a:t>
                      </a:r>
                      <a:endParaRPr b="1" sz="15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VisionTrans</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76.4%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75.0%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71.5%</a:t>
                      </a:r>
                      <a:endParaRPr b="1" sz="15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5</a:t>
                      </a:r>
                      <a:endParaRPr b="1" sz="18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ResNet50(avg)</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1e-3</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200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&lt;70%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&lt;70%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&lt;50%</a:t>
                      </a:r>
                      <a:endParaRPr b="1" sz="15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VisionTrans</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chemeClr val="dk1"/>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40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74.3%</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77.9%</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67.0%</a:t>
                      </a:r>
                      <a:endParaRPr b="1" sz="1500" u="none" cap="none" strike="noStrike"/>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7</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EfficientNet_b0</a:t>
                      </a:r>
                      <a:endParaRPr b="1" sz="1500" u="none" cap="none" strike="noStrike">
                        <a:solidFill>
                          <a:srgbClr val="FF0000"/>
                        </a:solidFill>
                      </a:endParaRPr>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95%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88.75%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83.25%</a:t>
                      </a:r>
                      <a:endParaRPr b="1" sz="1500" u="none" cap="none" strike="noStrike">
                        <a:solidFill>
                          <a:srgbClr val="FF0000"/>
                        </a:solidFill>
                      </a:endParaRPr>
                    </a:p>
                  </a:txBody>
                  <a:tcPr marT="17150" marB="17150" marR="40650" marL="40650"/>
                </a:tc>
              </a:tr>
              <a:tr h="41272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8</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EfficientNet_b4</a:t>
                      </a:r>
                      <a:endParaRPr b="1" sz="1500" u="none" cap="none" strike="noStrike">
                        <a:solidFill>
                          <a:srgbClr val="FF0000"/>
                        </a:solidFill>
                      </a:endParaRPr>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224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800"/>
                        <a:buFont typeface="Arial"/>
                        <a:buNone/>
                      </a:pPr>
                      <a:r>
                        <a:rPr b="1" lang="en-US" sz="1500" u="none" cap="none" strike="noStrike"/>
                        <a:t>1e-4</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16</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20</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93%</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t>88.75%</a:t>
                      </a:r>
                      <a:endParaRPr b="1" sz="1500" u="none" cap="none" strike="noStrike"/>
                    </a:p>
                  </a:txBody>
                  <a:tcPr marT="17150" marB="17150" marR="40650" marL="40650"/>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FF0000"/>
                          </a:solidFill>
                        </a:rPr>
                        <a:t>84%</a:t>
                      </a:r>
                      <a:endParaRPr b="1" sz="1500" u="none" cap="none" strike="noStrike">
                        <a:solidFill>
                          <a:srgbClr val="FF0000"/>
                        </a:solidFill>
                      </a:endParaRPr>
                    </a:p>
                  </a:txBody>
                  <a:tcPr marT="17150" marB="17150" marR="40650" marL="40650"/>
                </a:tc>
              </a:tr>
            </a:tbl>
          </a:graphicData>
        </a:graphic>
      </p:graphicFrame>
      <p:sp>
        <p:nvSpPr>
          <p:cNvPr id="479" name="Google Shape;479;p17"/>
          <p:cNvSpPr txBox="1"/>
          <p:nvPr/>
        </p:nvSpPr>
        <p:spPr>
          <a:xfrm>
            <a:off x="8114350" y="1778875"/>
            <a:ext cx="34824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31250"/>
              </a:lnSpc>
              <a:spcBef>
                <a:spcPts val="0"/>
              </a:spcBef>
              <a:spcAft>
                <a:spcPts val="0"/>
              </a:spcAft>
              <a:buClr>
                <a:srgbClr val="000000"/>
              </a:buClr>
              <a:buSzPts val="1600"/>
              <a:buFont typeface="Arial"/>
              <a:buNone/>
            </a:pPr>
            <a:r>
              <a:rPr b="1" i="0" lang="en-US" sz="1600" u="none" cap="none" strike="noStrike">
                <a:solidFill>
                  <a:srgbClr val="000000"/>
                </a:solidFill>
                <a:highlight>
                  <a:srgbClr val="FFFFFF"/>
                </a:highlight>
                <a:latin typeface="Arial"/>
                <a:ea typeface="Arial"/>
                <a:cs typeface="Arial"/>
                <a:sym typeface="Arial"/>
              </a:rPr>
              <a:t># Data pre-processing</a:t>
            </a:r>
            <a:endParaRPr b="1" i="0" sz="16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600"/>
              <a:buFont typeface="Arial"/>
              <a:buNone/>
            </a:pPr>
            <a:r>
              <a:t/>
            </a:r>
            <a:endParaRPr b="1" i="0" sz="16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rPr b="1" i="0" lang="en-US" sz="1400" u="none" cap="none" strike="noStrike">
                <a:solidFill>
                  <a:srgbClr val="000000"/>
                </a:solidFill>
                <a:highlight>
                  <a:srgbClr val="FFFFFF"/>
                </a:highlight>
                <a:latin typeface="Arial"/>
                <a:ea typeface="Arial"/>
                <a:cs typeface="Arial"/>
                <a:sym typeface="Arial"/>
              </a:rPr>
              <a:t>1.T.RandomHorizontalFlip(p=0.5)</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rPr b="1" i="0" lang="en-US" sz="1400" u="none" cap="none" strike="noStrike">
                <a:solidFill>
                  <a:srgbClr val="000000"/>
                </a:solidFill>
                <a:highlight>
                  <a:srgbClr val="FFFFFF"/>
                </a:highlight>
                <a:latin typeface="Arial"/>
                <a:ea typeface="Arial"/>
                <a:cs typeface="Arial"/>
                <a:sym typeface="Arial"/>
              </a:rPr>
              <a:t>2.T.RandomAutocontrast()</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rPr b="1" i="0" lang="en-US" sz="1400" u="none" cap="none" strike="noStrike">
                <a:solidFill>
                  <a:srgbClr val="000000"/>
                </a:solidFill>
                <a:highlight>
                  <a:srgbClr val="FFFFFF"/>
                </a:highlight>
                <a:latin typeface="Arial"/>
                <a:ea typeface="Arial"/>
                <a:cs typeface="Arial"/>
                <a:sym typeface="Arial"/>
              </a:rPr>
              <a:t>                   3.T.ColorJitter(brightness=0.2, contrast=0.2, saturation=0.2, hue=0.1)</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rPr b="1" i="0" lang="en-US" sz="1400" u="none" cap="none" strike="noStrike">
                <a:solidFill>
                  <a:srgbClr val="000000"/>
                </a:solidFill>
                <a:highlight>
                  <a:srgbClr val="FFFFFF"/>
                </a:highlight>
                <a:latin typeface="Arial"/>
                <a:ea typeface="Arial"/>
                <a:cs typeface="Arial"/>
                <a:sym typeface="Arial"/>
              </a:rPr>
              <a:t>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rPr b="1" i="0" lang="en-US" sz="1400" u="none" cap="none" strike="noStrike">
                <a:solidFill>
                  <a:srgbClr val="000000"/>
                </a:solidFill>
                <a:highlight>
                  <a:srgbClr val="FFFFFF"/>
                </a:highlight>
                <a:latin typeface="Arial"/>
                <a:ea typeface="Arial"/>
                <a:cs typeface="Arial"/>
                <a:sym typeface="Arial"/>
              </a:rPr>
              <a:t>4.T.RandomRotation(10)</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3125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p:txBody>
      </p:sp>
      <p:pic>
        <p:nvPicPr>
          <p:cNvPr descr="Picture 10" id="480" name="Google Shape;480;p17"/>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8"/>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8"/>
          <p:cNvSpPr txBox="1"/>
          <p:nvPr/>
        </p:nvSpPr>
        <p:spPr>
          <a:xfrm>
            <a:off x="3591519" y="1088616"/>
            <a:ext cx="5588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888888"/>
                </a:solidFill>
                <a:highlight>
                  <a:srgbClr val="D8E2F3"/>
                </a:highlight>
                <a:latin typeface="Arial"/>
                <a:ea typeface="Arial"/>
                <a:cs typeface="Arial"/>
                <a:sym typeface="Arial"/>
              </a:rPr>
              <a:t>Why Choose Ensemble Models?</a:t>
            </a:r>
            <a:endParaRPr b="1" i="0" sz="2700" u="none" cap="none" strike="noStrike">
              <a:solidFill>
                <a:srgbClr val="888888"/>
              </a:solidFill>
              <a:highlight>
                <a:srgbClr val="D8E2F3"/>
              </a:highlight>
              <a:latin typeface="Arial"/>
              <a:ea typeface="Arial"/>
              <a:cs typeface="Arial"/>
              <a:sym typeface="Arial"/>
            </a:endParaRPr>
          </a:p>
        </p:txBody>
      </p:sp>
      <p:pic>
        <p:nvPicPr>
          <p:cNvPr id="487" name="Google Shape;487;p18"/>
          <p:cNvPicPr preferRelativeResize="0"/>
          <p:nvPr/>
        </p:nvPicPr>
        <p:blipFill rotWithShape="1">
          <a:blip r:embed="rId3">
            <a:alphaModFix/>
          </a:blip>
          <a:srcRect b="34309" l="-4963" r="79721" t="31419"/>
          <a:stretch/>
        </p:blipFill>
        <p:spPr>
          <a:xfrm>
            <a:off x="730883" y="3137334"/>
            <a:ext cx="1401520" cy="1506682"/>
          </a:xfrm>
          <a:prstGeom prst="rect">
            <a:avLst/>
          </a:prstGeom>
          <a:noFill/>
          <a:ln>
            <a:noFill/>
          </a:ln>
        </p:spPr>
      </p:pic>
      <p:pic>
        <p:nvPicPr>
          <p:cNvPr id="488" name="Google Shape;488;p18"/>
          <p:cNvPicPr preferRelativeResize="0"/>
          <p:nvPr/>
        </p:nvPicPr>
        <p:blipFill rotWithShape="1">
          <a:blip r:embed="rId3">
            <a:alphaModFix/>
          </a:blip>
          <a:srcRect b="34940" l="75949" r="0" t="30788"/>
          <a:stretch/>
        </p:blipFill>
        <p:spPr>
          <a:xfrm>
            <a:off x="6495155" y="3073808"/>
            <a:ext cx="1401520" cy="1506682"/>
          </a:xfrm>
          <a:prstGeom prst="rect">
            <a:avLst/>
          </a:prstGeom>
          <a:noFill/>
          <a:ln>
            <a:noFill/>
          </a:ln>
        </p:spPr>
      </p:pic>
      <p:pic>
        <p:nvPicPr>
          <p:cNvPr descr="研究 以實心填滿" id="489" name="Google Shape;489;p18"/>
          <p:cNvPicPr preferRelativeResize="0"/>
          <p:nvPr/>
        </p:nvPicPr>
        <p:blipFill rotWithShape="1">
          <a:blip r:embed="rId4">
            <a:alphaModFix/>
          </a:blip>
          <a:srcRect b="0" l="0" r="0" t="0"/>
          <a:stretch/>
        </p:blipFill>
        <p:spPr>
          <a:xfrm>
            <a:off x="9493094" y="3604431"/>
            <a:ext cx="914400" cy="914400"/>
          </a:xfrm>
          <a:prstGeom prst="rect">
            <a:avLst/>
          </a:prstGeom>
          <a:noFill/>
          <a:ln>
            <a:noFill/>
          </a:ln>
        </p:spPr>
      </p:pic>
      <p:pic>
        <p:nvPicPr>
          <p:cNvPr descr="統計 外框" id="490" name="Google Shape;490;p18"/>
          <p:cNvPicPr preferRelativeResize="0"/>
          <p:nvPr/>
        </p:nvPicPr>
        <p:blipFill rotWithShape="1">
          <a:blip r:embed="rId5">
            <a:alphaModFix/>
          </a:blip>
          <a:srcRect b="0" l="0" r="0" t="0"/>
          <a:stretch/>
        </p:blipFill>
        <p:spPr>
          <a:xfrm>
            <a:off x="3984336" y="2288199"/>
            <a:ext cx="914400" cy="914400"/>
          </a:xfrm>
          <a:prstGeom prst="rect">
            <a:avLst/>
          </a:prstGeom>
          <a:noFill/>
          <a:ln>
            <a:noFill/>
          </a:ln>
        </p:spPr>
      </p:pic>
      <p:pic>
        <p:nvPicPr>
          <p:cNvPr descr="統計 外框" id="491" name="Google Shape;491;p18"/>
          <p:cNvPicPr preferRelativeResize="0"/>
          <p:nvPr/>
        </p:nvPicPr>
        <p:blipFill rotWithShape="1">
          <a:blip r:embed="rId5">
            <a:alphaModFix/>
          </a:blip>
          <a:srcRect b="0" l="0" r="0" t="0"/>
          <a:stretch/>
        </p:blipFill>
        <p:spPr>
          <a:xfrm>
            <a:off x="3984336" y="3604432"/>
            <a:ext cx="914400" cy="914400"/>
          </a:xfrm>
          <a:prstGeom prst="rect">
            <a:avLst/>
          </a:prstGeom>
          <a:noFill/>
          <a:ln>
            <a:noFill/>
          </a:ln>
        </p:spPr>
      </p:pic>
      <p:pic>
        <p:nvPicPr>
          <p:cNvPr descr="統計 外框" id="492" name="Google Shape;492;p18"/>
          <p:cNvPicPr preferRelativeResize="0"/>
          <p:nvPr/>
        </p:nvPicPr>
        <p:blipFill rotWithShape="1">
          <a:blip r:embed="rId5">
            <a:alphaModFix/>
          </a:blip>
          <a:srcRect b="0" l="0" r="0" t="0"/>
          <a:stretch/>
        </p:blipFill>
        <p:spPr>
          <a:xfrm>
            <a:off x="3984336" y="4920665"/>
            <a:ext cx="914400" cy="914400"/>
          </a:xfrm>
          <a:prstGeom prst="rect">
            <a:avLst/>
          </a:prstGeom>
          <a:noFill/>
          <a:ln>
            <a:noFill/>
          </a:ln>
        </p:spPr>
      </p:pic>
      <p:sp>
        <p:nvSpPr>
          <p:cNvPr id="493" name="Google Shape;493;p18"/>
          <p:cNvSpPr txBox="1"/>
          <p:nvPr/>
        </p:nvSpPr>
        <p:spPr>
          <a:xfrm>
            <a:off x="3904611" y="3074373"/>
            <a:ext cx="12362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ResNet50</a:t>
            </a:r>
            <a:endParaRPr b="1" i="0" sz="1400" u="none" cap="none" strike="noStrike">
              <a:solidFill>
                <a:srgbClr val="000000"/>
              </a:solidFill>
              <a:latin typeface="Arial"/>
              <a:ea typeface="Arial"/>
              <a:cs typeface="Arial"/>
              <a:sym typeface="Arial"/>
            </a:endParaRPr>
          </a:p>
        </p:txBody>
      </p:sp>
      <p:sp>
        <p:nvSpPr>
          <p:cNvPr id="494" name="Google Shape;494;p18"/>
          <p:cNvSpPr txBox="1"/>
          <p:nvPr/>
        </p:nvSpPr>
        <p:spPr>
          <a:xfrm>
            <a:off x="3904611" y="4459350"/>
            <a:ext cx="18389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EfficientNet-B4</a:t>
            </a:r>
            <a:endParaRPr b="1" i="0" sz="1800" u="none" cap="none" strike="noStrike">
              <a:solidFill>
                <a:srgbClr val="000000"/>
              </a:solidFill>
              <a:latin typeface="Arial"/>
              <a:ea typeface="Arial"/>
              <a:cs typeface="Arial"/>
              <a:sym typeface="Arial"/>
            </a:endParaRPr>
          </a:p>
        </p:txBody>
      </p:sp>
      <p:sp>
        <p:nvSpPr>
          <p:cNvPr id="495" name="Google Shape;495;p18"/>
          <p:cNvSpPr txBox="1"/>
          <p:nvPr/>
        </p:nvSpPr>
        <p:spPr>
          <a:xfrm>
            <a:off x="3904611" y="5751042"/>
            <a:ext cx="18389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EfficientNet-B0</a:t>
            </a:r>
            <a:endParaRPr b="1" i="0" sz="1800" u="none" cap="none" strike="noStrike">
              <a:solidFill>
                <a:srgbClr val="000000"/>
              </a:solidFill>
              <a:latin typeface="Arial"/>
              <a:ea typeface="Arial"/>
              <a:cs typeface="Arial"/>
              <a:sym typeface="Arial"/>
            </a:endParaRPr>
          </a:p>
        </p:txBody>
      </p:sp>
      <p:sp>
        <p:nvSpPr>
          <p:cNvPr id="496" name="Google Shape;496;p18"/>
          <p:cNvSpPr txBox="1"/>
          <p:nvPr/>
        </p:nvSpPr>
        <p:spPr>
          <a:xfrm>
            <a:off x="9493094" y="3186076"/>
            <a:ext cx="1677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Test</a:t>
            </a:r>
            <a:endParaRPr b="1" i="0" sz="2400" u="none" cap="none" strike="noStrike">
              <a:solidFill>
                <a:srgbClr val="000000"/>
              </a:solidFill>
              <a:latin typeface="Arial"/>
              <a:ea typeface="Arial"/>
              <a:cs typeface="Arial"/>
              <a:sym typeface="Arial"/>
            </a:endParaRPr>
          </a:p>
        </p:txBody>
      </p:sp>
      <p:sp>
        <p:nvSpPr>
          <p:cNvPr id="497" name="Google Shape;497;p18"/>
          <p:cNvSpPr/>
          <p:nvPr/>
        </p:nvSpPr>
        <p:spPr>
          <a:xfrm>
            <a:off x="5041446" y="3916489"/>
            <a:ext cx="303184" cy="290285"/>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8" name="Google Shape;498;p18"/>
          <p:cNvSpPr/>
          <p:nvPr/>
        </p:nvSpPr>
        <p:spPr>
          <a:xfrm>
            <a:off x="4989255" y="2621859"/>
            <a:ext cx="303184" cy="290285"/>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9" name="Google Shape;499;p18"/>
          <p:cNvSpPr/>
          <p:nvPr/>
        </p:nvSpPr>
        <p:spPr>
          <a:xfrm>
            <a:off x="5041446" y="5228071"/>
            <a:ext cx="303184" cy="290285"/>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0" name="Google Shape;500;p18"/>
          <p:cNvSpPr/>
          <p:nvPr/>
        </p:nvSpPr>
        <p:spPr>
          <a:xfrm>
            <a:off x="2143906" y="3948574"/>
            <a:ext cx="1686339" cy="144000"/>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1" name="Google Shape;501;p18"/>
          <p:cNvSpPr/>
          <p:nvPr/>
        </p:nvSpPr>
        <p:spPr>
          <a:xfrm rot="1830567">
            <a:off x="2114971" y="4890085"/>
            <a:ext cx="1686339" cy="15967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2" name="Google Shape;502;p18"/>
          <p:cNvSpPr/>
          <p:nvPr/>
        </p:nvSpPr>
        <p:spPr>
          <a:xfrm rot="-1474911">
            <a:off x="2118013" y="2959428"/>
            <a:ext cx="1686339" cy="136667"/>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3" name="Google Shape;503;p18"/>
          <p:cNvSpPr/>
          <p:nvPr/>
        </p:nvSpPr>
        <p:spPr>
          <a:xfrm>
            <a:off x="8192997" y="3813467"/>
            <a:ext cx="986622" cy="30701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4" name="Google Shape;504;p18"/>
          <p:cNvSpPr txBox="1"/>
          <p:nvPr/>
        </p:nvSpPr>
        <p:spPr>
          <a:xfrm>
            <a:off x="8891418" y="4477261"/>
            <a:ext cx="24298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highlight>
                  <a:srgbClr val="FFFFFF"/>
                </a:highlight>
                <a:latin typeface="Arial"/>
                <a:ea typeface="Arial"/>
                <a:cs typeface="Arial"/>
                <a:sym typeface="Arial"/>
              </a:rPr>
              <a:t>Ensemble_Acc: 86.75%</a:t>
            </a:r>
            <a:endParaRPr sz="1800">
              <a:solidFill>
                <a:schemeClr val="dk1"/>
              </a:solidFill>
              <a:latin typeface="Calibri"/>
              <a:ea typeface="Calibri"/>
              <a:cs typeface="Calibri"/>
              <a:sym typeface="Calibri"/>
            </a:endParaRPr>
          </a:p>
        </p:txBody>
      </p:sp>
      <p:pic>
        <p:nvPicPr>
          <p:cNvPr descr="Picture 10" id="505" name="Google Shape;505;p18"/>
          <p:cNvPicPr preferRelativeResize="0"/>
          <p:nvPr/>
        </p:nvPicPr>
        <p:blipFill rotWithShape="1">
          <a:blip r:embed="rId6">
            <a:alphaModFix amt="50000"/>
          </a:blip>
          <a:srcRect b="0" l="0" r="0" t="0"/>
          <a:stretch/>
        </p:blipFill>
        <p:spPr>
          <a:xfrm>
            <a:off x="10481310" y="6069812"/>
            <a:ext cx="1562100" cy="605308"/>
          </a:xfrm>
          <a:prstGeom prst="rect">
            <a:avLst/>
          </a:prstGeom>
          <a:noFill/>
          <a:ln>
            <a:noFill/>
          </a:ln>
        </p:spPr>
      </p:pic>
      <p:sp>
        <p:nvSpPr>
          <p:cNvPr id="506" name="Google Shape;506;p18"/>
          <p:cNvSpPr txBox="1"/>
          <p:nvPr/>
        </p:nvSpPr>
        <p:spPr>
          <a:xfrm>
            <a:off x="302269" y="68311"/>
            <a:ext cx="60960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400" u="none" cap="none" strike="noStrike">
                <a:solidFill>
                  <a:srgbClr val="44546A"/>
                </a:solidFill>
                <a:latin typeface="Calibri"/>
                <a:ea typeface="Calibri"/>
                <a:cs typeface="Calibri"/>
                <a:sym typeface="Calibri"/>
              </a:rPr>
              <a:t>Ensemble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Picture 10" id="511" name="Google Shape;511;p19"/>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sp>
        <p:nvSpPr>
          <p:cNvPr id="512" name="Google Shape;512;p19"/>
          <p:cNvSpPr/>
          <p:nvPr/>
        </p:nvSpPr>
        <p:spPr>
          <a:xfrm>
            <a:off x="0" y="0"/>
            <a:ext cx="12192000" cy="916347"/>
          </a:xfrm>
          <a:prstGeom prst="rect">
            <a:avLst/>
          </a:prstGeom>
          <a:solidFill>
            <a:srgbClr val="CAE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19"/>
          <p:cNvSpPr txBox="1"/>
          <p:nvPr/>
        </p:nvSpPr>
        <p:spPr>
          <a:xfrm>
            <a:off x="302269" y="68311"/>
            <a:ext cx="60960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400" u="none" cap="none" strike="noStrike">
                <a:solidFill>
                  <a:srgbClr val="44546A"/>
                </a:solidFill>
                <a:latin typeface="Calibri"/>
                <a:ea typeface="Calibri"/>
                <a:cs typeface="Calibri"/>
                <a:sym typeface="Calibri"/>
              </a:rPr>
              <a:t>Ensemble models</a:t>
            </a:r>
            <a:endParaRPr/>
          </a:p>
        </p:txBody>
      </p:sp>
      <p:grpSp>
        <p:nvGrpSpPr>
          <p:cNvPr id="514" name="Google Shape;514;p19"/>
          <p:cNvGrpSpPr/>
          <p:nvPr/>
        </p:nvGrpSpPr>
        <p:grpSpPr>
          <a:xfrm>
            <a:off x="220082" y="3131126"/>
            <a:ext cx="11804223" cy="858488"/>
            <a:chOff x="5769" y="1968272"/>
            <a:chExt cx="11804223" cy="858488"/>
          </a:xfrm>
        </p:grpSpPr>
        <p:sp>
          <p:nvSpPr>
            <p:cNvPr id="515" name="Google Shape;515;p19"/>
            <p:cNvSpPr/>
            <p:nvPr/>
          </p:nvSpPr>
          <p:spPr>
            <a:xfrm>
              <a:off x="5769"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txBox="1"/>
            <p:nvPr/>
          </p:nvSpPr>
          <p:spPr>
            <a:xfrm>
              <a:off x="435013"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step1:訓練個別模型</a:t>
              </a:r>
              <a:endParaRPr b="0" i="0" sz="1600">
                <a:solidFill>
                  <a:schemeClr val="lt1"/>
                </a:solidFill>
                <a:latin typeface="Arial"/>
                <a:ea typeface="Arial"/>
                <a:cs typeface="Arial"/>
                <a:sym typeface="Arial"/>
              </a:endParaRPr>
            </a:p>
          </p:txBody>
        </p:sp>
        <p:sp>
          <p:nvSpPr>
            <p:cNvPr id="517" name="Google Shape;517;p19"/>
            <p:cNvSpPr/>
            <p:nvPr/>
          </p:nvSpPr>
          <p:spPr>
            <a:xfrm>
              <a:off x="1937369"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txBox="1"/>
            <p:nvPr/>
          </p:nvSpPr>
          <p:spPr>
            <a:xfrm>
              <a:off x="2366613"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step2:保存模型權重</a:t>
              </a:r>
              <a:endParaRPr b="0" i="0" sz="1600">
                <a:solidFill>
                  <a:schemeClr val="lt1"/>
                </a:solidFill>
                <a:latin typeface="Arial"/>
                <a:ea typeface="Arial"/>
                <a:cs typeface="Arial"/>
                <a:sym typeface="Arial"/>
              </a:endParaRPr>
            </a:p>
          </p:txBody>
        </p:sp>
        <p:sp>
          <p:nvSpPr>
            <p:cNvPr id="519" name="Google Shape;519;p19"/>
            <p:cNvSpPr/>
            <p:nvPr/>
          </p:nvSpPr>
          <p:spPr>
            <a:xfrm>
              <a:off x="3868969"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txBox="1"/>
            <p:nvPr/>
          </p:nvSpPr>
          <p:spPr>
            <a:xfrm>
              <a:off x="4298213"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step3:載入訓練好的模型</a:t>
              </a:r>
              <a:endParaRPr b="0" i="0" sz="1600">
                <a:solidFill>
                  <a:schemeClr val="lt1"/>
                </a:solidFill>
                <a:latin typeface="Arial"/>
                <a:ea typeface="Arial"/>
                <a:cs typeface="Arial"/>
                <a:sym typeface="Arial"/>
              </a:endParaRPr>
            </a:p>
          </p:txBody>
        </p:sp>
        <p:sp>
          <p:nvSpPr>
            <p:cNvPr id="521" name="Google Shape;521;p19"/>
            <p:cNvSpPr/>
            <p:nvPr/>
          </p:nvSpPr>
          <p:spPr>
            <a:xfrm>
              <a:off x="5800569"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txBox="1"/>
            <p:nvPr/>
          </p:nvSpPr>
          <p:spPr>
            <a:xfrm>
              <a:off x="6229813"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step4:進行集成預測</a:t>
              </a:r>
              <a:endParaRPr b="0" i="0" sz="1600">
                <a:solidFill>
                  <a:schemeClr val="lt1"/>
                </a:solidFill>
                <a:latin typeface="Arial"/>
                <a:ea typeface="Arial"/>
                <a:cs typeface="Arial"/>
                <a:sym typeface="Arial"/>
              </a:endParaRPr>
            </a:p>
          </p:txBody>
        </p:sp>
        <p:sp>
          <p:nvSpPr>
            <p:cNvPr id="523" name="Google Shape;523;p19"/>
            <p:cNvSpPr/>
            <p:nvPr/>
          </p:nvSpPr>
          <p:spPr>
            <a:xfrm>
              <a:off x="7732170"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txBox="1"/>
            <p:nvPr/>
          </p:nvSpPr>
          <p:spPr>
            <a:xfrm>
              <a:off x="8161414"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step5:使用測試數據測試</a:t>
              </a:r>
              <a:endParaRPr b="0" i="0" sz="1600">
                <a:solidFill>
                  <a:schemeClr val="lt1"/>
                </a:solidFill>
                <a:latin typeface="Arial"/>
                <a:ea typeface="Arial"/>
                <a:cs typeface="Arial"/>
                <a:sym typeface="Arial"/>
              </a:endParaRPr>
            </a:p>
          </p:txBody>
        </p:sp>
        <p:sp>
          <p:nvSpPr>
            <p:cNvPr id="525" name="Google Shape;525;p19"/>
            <p:cNvSpPr/>
            <p:nvPr/>
          </p:nvSpPr>
          <p:spPr>
            <a:xfrm>
              <a:off x="9663770" y="1968272"/>
              <a:ext cx="2146222" cy="858488"/>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txBox="1"/>
            <p:nvPr/>
          </p:nvSpPr>
          <p:spPr>
            <a:xfrm>
              <a:off x="10093014" y="1968272"/>
              <a:ext cx="1287734" cy="858488"/>
            </a:xfrm>
            <a:prstGeom prst="rect">
              <a:avLst/>
            </a:prstGeom>
            <a:noFill/>
            <a:ln>
              <a:noFill/>
            </a:ln>
          </p:spPr>
          <p:txBody>
            <a:bodyPr anchorCtr="0" anchor="ctr" bIns="21325" lIns="64000" spcFirstLastPara="1" rIns="21325" wrap="square" tIns="213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step6:評估準確率</a:t>
              </a:r>
              <a:endParaRPr b="0" i="0" sz="1600">
                <a:solidFill>
                  <a:schemeClr val="lt1"/>
                </a:solidFill>
                <a:latin typeface="Arial"/>
                <a:ea typeface="Arial"/>
                <a:cs typeface="Arial"/>
                <a:sym typeface="Arial"/>
              </a:endParaRPr>
            </a:p>
          </p:txBody>
        </p:sp>
      </p:grpSp>
      <p:sp>
        <p:nvSpPr>
          <p:cNvPr id="527" name="Google Shape;527;p19"/>
          <p:cNvSpPr txBox="1"/>
          <p:nvPr/>
        </p:nvSpPr>
        <p:spPr>
          <a:xfrm>
            <a:off x="7825813" y="4087019"/>
            <a:ext cx="2217274"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strike="noStrike">
                <a:solidFill>
                  <a:srgbClr val="FF0000"/>
                </a:solidFill>
                <a:latin typeface="Arial"/>
                <a:ea typeface="Arial"/>
                <a:cs typeface="Arial"/>
                <a:sym typeface="Arial"/>
              </a:rPr>
              <a:t>Number of new test: </a:t>
            </a:r>
            <a:endParaRPr/>
          </a:p>
          <a:p>
            <a:pPr indent="0" lvl="0" marL="0" marR="0" rtl="0" algn="ctr">
              <a:spcBef>
                <a:spcPts val="0"/>
              </a:spcBef>
              <a:spcAft>
                <a:spcPts val="0"/>
              </a:spcAft>
              <a:buNone/>
            </a:pPr>
            <a:r>
              <a:rPr b="1" i="0" lang="en-US" sz="1600" u="none" strike="noStrike">
                <a:solidFill>
                  <a:srgbClr val="FF0000"/>
                </a:solidFill>
                <a:latin typeface="Arial"/>
                <a:ea typeface="Arial"/>
                <a:cs typeface="Arial"/>
                <a:sym typeface="Arial"/>
              </a:rPr>
              <a:t>400</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528" name="Google Shape;528;p19"/>
          <p:cNvSpPr txBox="1"/>
          <p:nvPr/>
        </p:nvSpPr>
        <p:spPr>
          <a:xfrm>
            <a:off x="9917904" y="4087019"/>
            <a:ext cx="205978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1600"/>
              <a:buFont typeface="Calibri"/>
              <a:buNone/>
            </a:pPr>
            <a:r>
              <a:rPr b="1" lang="en-US" sz="1600">
                <a:solidFill>
                  <a:srgbClr val="FF0000"/>
                </a:solidFill>
                <a:highlight>
                  <a:schemeClr val="lt1"/>
                </a:highlight>
                <a:latin typeface="Calibri"/>
                <a:ea typeface="Calibri"/>
                <a:cs typeface="Calibri"/>
                <a:sym typeface="Calibri"/>
              </a:rPr>
              <a:t>Ensemble_Acc: </a:t>
            </a:r>
            <a:endParaRPr/>
          </a:p>
          <a:p>
            <a:pPr indent="0" lvl="0" marL="0" marR="0" rtl="0" algn="ctr">
              <a:spcBef>
                <a:spcPts val="0"/>
              </a:spcBef>
              <a:spcAft>
                <a:spcPts val="0"/>
              </a:spcAft>
              <a:buClr>
                <a:srgbClr val="FF0000"/>
              </a:buClr>
              <a:buSzPts val="1600"/>
              <a:buFont typeface="Calibri"/>
              <a:buNone/>
            </a:pPr>
            <a:r>
              <a:rPr b="1" lang="en-US" sz="1600">
                <a:solidFill>
                  <a:srgbClr val="FF0000"/>
                </a:solidFill>
                <a:highlight>
                  <a:schemeClr val="lt1"/>
                </a:highlight>
                <a:latin typeface="Calibri"/>
                <a:ea typeface="Calibri"/>
                <a:cs typeface="Calibri"/>
                <a:sym typeface="Calibri"/>
              </a:rPr>
              <a:t>86.75%</a:t>
            </a:r>
            <a:endParaRPr/>
          </a:p>
        </p:txBody>
      </p:sp>
      <p:sp>
        <p:nvSpPr>
          <p:cNvPr id="529" name="Google Shape;529;p19"/>
          <p:cNvSpPr/>
          <p:nvPr/>
        </p:nvSpPr>
        <p:spPr>
          <a:xfrm>
            <a:off x="729842" y="2674541"/>
            <a:ext cx="908458" cy="428625"/>
          </a:xfrm>
          <a:prstGeom prst="ellipse">
            <a:avLst/>
          </a:prstGeom>
          <a:solidFill>
            <a:schemeClr val="accent3"/>
          </a:solidFill>
          <a:ln cap="flat" cmpd="sng" w="12700">
            <a:solidFill>
              <a:srgbClr val="4545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step</a:t>
            </a:r>
            <a:endParaRPr b="1" sz="15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05" name="Shape 105"/>
        <p:cNvGrpSpPr/>
        <p:nvPr/>
      </p:nvGrpSpPr>
      <p:grpSpPr>
        <a:xfrm>
          <a:off x="0" y="0"/>
          <a:ext cx="0" cy="0"/>
          <a:chOff x="0" y="0"/>
          <a:chExt cx="0" cy="0"/>
        </a:xfrm>
      </p:grpSpPr>
      <p:pic>
        <p:nvPicPr>
          <p:cNvPr descr="Picture 10" id="106" name="Google Shape;106;p2"/>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sp>
        <p:nvSpPr>
          <p:cNvPr id="107" name="Google Shape;107;p2"/>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2"/>
          <p:cNvSpPr txBox="1"/>
          <p:nvPr/>
        </p:nvSpPr>
        <p:spPr>
          <a:xfrm>
            <a:off x="303235" y="51332"/>
            <a:ext cx="609777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Introduction</a:t>
            </a:r>
            <a:endParaRPr/>
          </a:p>
        </p:txBody>
      </p:sp>
      <p:sp>
        <p:nvSpPr>
          <p:cNvPr id="109" name="Google Shape;109;p2"/>
          <p:cNvSpPr txBox="1"/>
          <p:nvPr/>
        </p:nvSpPr>
        <p:spPr>
          <a:xfrm>
            <a:off x="3549900" y="1494640"/>
            <a:ext cx="5092200" cy="10771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The Turing Eye</a:t>
            </a:r>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(SC201 Oct2023)</a:t>
            </a:r>
            <a:endParaRPr b="1" i="0" sz="3200" u="none" cap="none" strike="noStrike">
              <a:solidFill>
                <a:schemeClr val="dk2"/>
              </a:solidFill>
              <a:latin typeface="Calibri"/>
              <a:ea typeface="Calibri"/>
              <a:cs typeface="Calibri"/>
              <a:sym typeface="Calibri"/>
            </a:endParaRPr>
          </a:p>
        </p:txBody>
      </p:sp>
      <p:sp>
        <p:nvSpPr>
          <p:cNvPr id="110" name="Google Shape;110;p2"/>
          <p:cNvSpPr txBox="1"/>
          <p:nvPr/>
        </p:nvSpPr>
        <p:spPr>
          <a:xfrm>
            <a:off x="2955505" y="2903455"/>
            <a:ext cx="2382383" cy="26468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Calibri"/>
                <a:ea typeface="Calibri"/>
                <a:cs typeface="Calibri"/>
                <a:sym typeface="Calibri"/>
              </a:rPr>
              <a:t>Dataset</a:t>
            </a:r>
            <a:endParaRPr b="1" i="0" sz="20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Portrait		480</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Midjourney	480</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Stable Diffusion	480</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Bing		240</a:t>
            </a:r>
            <a:endParaRPr b="1" i="0" sz="1800" u="none" cap="none" strike="noStrike">
              <a:solidFill>
                <a:schemeClr val="dk1"/>
              </a:solidFill>
              <a:latin typeface="Calibri"/>
              <a:ea typeface="Calibri"/>
              <a:cs typeface="Calibri"/>
              <a:sym typeface="Calibri"/>
            </a:endParaRPr>
          </a:p>
        </p:txBody>
      </p:sp>
      <p:sp>
        <p:nvSpPr>
          <p:cNvPr id="111" name="Google Shape;111;p2"/>
          <p:cNvSpPr txBox="1"/>
          <p:nvPr/>
        </p:nvSpPr>
        <p:spPr>
          <a:xfrm>
            <a:off x="7314768" y="2903455"/>
            <a:ext cx="1921727" cy="15080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Calibri"/>
                <a:ea typeface="Calibri"/>
                <a:cs typeface="Calibri"/>
                <a:sym typeface="Calibri"/>
              </a:rPr>
              <a:t>ResNet</a:t>
            </a:r>
            <a:endParaRPr b="1" i="0" sz="20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  VAL Acc 90.7%</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  TEST Acc 92.1%</a:t>
            </a:r>
            <a:endParaRPr b="1" i="0" sz="1800" u="none" cap="none" strike="noStrike">
              <a:solidFill>
                <a:schemeClr val="dk1"/>
              </a:solidFill>
              <a:latin typeface="Calibri"/>
              <a:ea typeface="Calibri"/>
              <a:cs typeface="Calibri"/>
              <a:sym typeface="Calibri"/>
            </a:endParaRPr>
          </a:p>
        </p:txBody>
      </p:sp>
      <p:sp>
        <p:nvSpPr>
          <p:cNvPr id="112" name="Google Shape;112;p2"/>
          <p:cNvSpPr/>
          <p:nvPr/>
        </p:nvSpPr>
        <p:spPr>
          <a:xfrm>
            <a:off x="2769781" y="4558926"/>
            <a:ext cx="2658139" cy="470274"/>
          </a:xfrm>
          <a:prstGeom prst="roundRect">
            <a:avLst>
              <a:gd fmla="val 50000" name="adj"/>
            </a:avLst>
          </a:prstGeom>
          <a:noFill/>
          <a:ln cap="flat" cmpd="sng" w="57150">
            <a:solidFill>
              <a:srgbClr val="8D1A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13" name="Google Shape;113;p2"/>
          <p:cNvCxnSpPr/>
          <p:nvPr/>
        </p:nvCxnSpPr>
        <p:spPr>
          <a:xfrm>
            <a:off x="2594344" y="3317358"/>
            <a:ext cx="3009014" cy="0"/>
          </a:xfrm>
          <a:prstGeom prst="straightConnector1">
            <a:avLst/>
          </a:prstGeom>
          <a:noFill/>
          <a:ln cap="flat" cmpd="sng" w="28575">
            <a:solidFill>
              <a:schemeClr val="dk2"/>
            </a:solidFill>
            <a:prstDash val="solid"/>
            <a:miter lim="800000"/>
            <a:headEnd len="sm" w="sm" type="none"/>
            <a:tailEnd len="sm" w="sm" type="none"/>
          </a:ln>
        </p:spPr>
      </p:cxnSp>
      <p:cxnSp>
        <p:nvCxnSpPr>
          <p:cNvPr id="114" name="Google Shape;114;p2"/>
          <p:cNvCxnSpPr/>
          <p:nvPr/>
        </p:nvCxnSpPr>
        <p:spPr>
          <a:xfrm>
            <a:off x="6868633" y="3317358"/>
            <a:ext cx="2753832"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33" name="Shape 533"/>
        <p:cNvGrpSpPr/>
        <p:nvPr/>
      </p:nvGrpSpPr>
      <p:grpSpPr>
        <a:xfrm>
          <a:off x="0" y="0"/>
          <a:ext cx="0" cy="0"/>
          <a:chOff x="0" y="0"/>
          <a:chExt cx="0" cy="0"/>
        </a:xfrm>
      </p:grpSpPr>
      <p:sp>
        <p:nvSpPr>
          <p:cNvPr id="534" name="Google Shape;534;p20"/>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0"/>
          <p:cNvSpPr txBox="1"/>
          <p:nvPr/>
        </p:nvSpPr>
        <p:spPr>
          <a:xfrm>
            <a:off x="360650" y="129867"/>
            <a:ext cx="60977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Adjust Test Data</a:t>
            </a:r>
            <a:endParaRPr/>
          </a:p>
        </p:txBody>
      </p:sp>
      <p:pic>
        <p:nvPicPr>
          <p:cNvPr id="536" name="Google Shape;536;p20"/>
          <p:cNvPicPr preferRelativeResize="0"/>
          <p:nvPr/>
        </p:nvPicPr>
        <p:blipFill rotWithShape="1">
          <a:blip r:embed="rId3">
            <a:alphaModFix/>
          </a:blip>
          <a:srcRect b="0" l="0" r="0" t="0"/>
          <a:stretch/>
        </p:blipFill>
        <p:spPr>
          <a:xfrm>
            <a:off x="1090412" y="1451605"/>
            <a:ext cx="5834936" cy="4786744"/>
          </a:xfrm>
          <a:prstGeom prst="rect">
            <a:avLst/>
          </a:prstGeom>
          <a:noFill/>
          <a:ln>
            <a:noFill/>
          </a:ln>
        </p:spPr>
      </p:pic>
      <p:sp>
        <p:nvSpPr>
          <p:cNvPr id="537" name="Google Shape;537;p20"/>
          <p:cNvSpPr txBox="1"/>
          <p:nvPr/>
        </p:nvSpPr>
        <p:spPr>
          <a:xfrm>
            <a:off x="7591075" y="2743650"/>
            <a:ext cx="3499676"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2"/>
                </a:solidFill>
                <a:latin typeface="Calibri"/>
                <a:ea typeface="Calibri"/>
                <a:cs typeface="Calibri"/>
                <a:sym typeface="Calibri"/>
              </a:rPr>
              <a:t>Ensemble Acc: 87.00%</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Portrait: 85.5%</a:t>
            </a:r>
            <a:endParaRPr/>
          </a:p>
          <a:p>
            <a:pPr indent="-133350" lvl="0" marL="28575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Stable Diffusion: 88.5%</a:t>
            </a:r>
            <a:endParaRPr/>
          </a:p>
        </p:txBody>
      </p:sp>
      <p:sp>
        <p:nvSpPr>
          <p:cNvPr id="538" name="Google Shape;538;p20"/>
          <p:cNvSpPr/>
          <p:nvPr/>
        </p:nvSpPr>
        <p:spPr>
          <a:xfrm>
            <a:off x="1090412" y="3003772"/>
            <a:ext cx="383664" cy="390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0"/>
          <p:cNvSpPr/>
          <p:nvPr/>
        </p:nvSpPr>
        <p:spPr>
          <a:xfrm>
            <a:off x="1624760" y="1690885"/>
            <a:ext cx="2138638" cy="2064956"/>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0"/>
          <p:cNvSpPr/>
          <p:nvPr/>
        </p:nvSpPr>
        <p:spPr>
          <a:xfrm>
            <a:off x="3763397" y="3755840"/>
            <a:ext cx="2167973" cy="2018985"/>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0"/>
          <p:cNvSpPr/>
          <p:nvPr/>
        </p:nvSpPr>
        <p:spPr>
          <a:xfrm>
            <a:off x="1900368" y="3995121"/>
            <a:ext cx="1587422" cy="1314923"/>
          </a:xfrm>
          <a:prstGeom prst="triangle">
            <a:avLst>
              <a:gd fmla="val 50000"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0"/>
          <p:cNvSpPr/>
          <p:nvPr/>
        </p:nvSpPr>
        <p:spPr>
          <a:xfrm>
            <a:off x="4023221" y="1979429"/>
            <a:ext cx="1648325" cy="1312887"/>
          </a:xfrm>
          <a:prstGeom prst="triangle">
            <a:avLst>
              <a:gd fmla="val 50000"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0"/>
          <p:cNvSpPr/>
          <p:nvPr/>
        </p:nvSpPr>
        <p:spPr>
          <a:xfrm>
            <a:off x="1020198" y="3211736"/>
            <a:ext cx="513878" cy="1065540"/>
          </a:xfrm>
          <a:prstGeom prst="ellipse">
            <a:avLst/>
          </a:prstGeom>
          <a:noFill/>
          <a:ln cap="flat" cmpd="sng" w="5715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0"/>
          <p:cNvSpPr/>
          <p:nvPr/>
        </p:nvSpPr>
        <p:spPr>
          <a:xfrm rot="5400000">
            <a:off x="3565026" y="5479484"/>
            <a:ext cx="513878" cy="1243132"/>
          </a:xfrm>
          <a:prstGeom prst="ellipse">
            <a:avLst/>
          </a:prstGeom>
          <a:noFill/>
          <a:ln cap="flat" cmpd="sng" w="5715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0"/>
          <p:cNvSpPr txBox="1"/>
          <p:nvPr/>
        </p:nvSpPr>
        <p:spPr>
          <a:xfrm>
            <a:off x="2075159" y="2420485"/>
            <a:ext cx="1237839" cy="646331"/>
          </a:xfrm>
          <a:prstGeom prst="rect">
            <a:avLst/>
          </a:prstGeom>
          <a:solidFill>
            <a:srgbClr val="0839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0.855</a:t>
            </a:r>
            <a:endParaRPr sz="3600">
              <a:solidFill>
                <a:schemeClr val="lt1"/>
              </a:solidFill>
              <a:latin typeface="Calibri"/>
              <a:ea typeface="Calibri"/>
              <a:cs typeface="Calibri"/>
              <a:sym typeface="Calibri"/>
            </a:endParaRPr>
          </a:p>
        </p:txBody>
      </p:sp>
      <p:sp>
        <p:nvSpPr>
          <p:cNvPr id="546" name="Google Shape;546;p20"/>
          <p:cNvSpPr txBox="1"/>
          <p:nvPr/>
        </p:nvSpPr>
        <p:spPr>
          <a:xfrm>
            <a:off x="4228463" y="4457764"/>
            <a:ext cx="1237839" cy="646331"/>
          </a:xfrm>
          <a:prstGeom prst="rect">
            <a:avLst/>
          </a:prstGeom>
          <a:solidFill>
            <a:srgbClr val="08306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0.885</a:t>
            </a:r>
            <a:endParaRPr sz="3600">
              <a:solidFill>
                <a:schemeClr val="lt1"/>
              </a:solidFill>
              <a:latin typeface="Calibri"/>
              <a:ea typeface="Calibri"/>
              <a:cs typeface="Calibri"/>
              <a:sym typeface="Calibri"/>
            </a:endParaRPr>
          </a:p>
        </p:txBody>
      </p:sp>
      <p:pic>
        <p:nvPicPr>
          <p:cNvPr descr="Picture 10" id="547" name="Google Shape;547;p20"/>
          <p:cNvPicPr preferRelativeResize="0"/>
          <p:nvPr/>
        </p:nvPicPr>
        <p:blipFill rotWithShape="1">
          <a:blip r:embed="rId4">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51" name="Shape 551"/>
        <p:cNvGrpSpPr/>
        <p:nvPr/>
      </p:nvGrpSpPr>
      <p:grpSpPr>
        <a:xfrm>
          <a:off x="0" y="0"/>
          <a:ext cx="0" cy="0"/>
          <a:chOff x="0" y="0"/>
          <a:chExt cx="0" cy="0"/>
        </a:xfrm>
      </p:grpSpPr>
      <p:sp>
        <p:nvSpPr>
          <p:cNvPr id="552" name="Google Shape;552;p21"/>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1"/>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Choose Correct Classified Images</a:t>
            </a:r>
            <a:endParaRPr/>
          </a:p>
        </p:txBody>
      </p:sp>
      <p:pic>
        <p:nvPicPr>
          <p:cNvPr id="554" name="Google Shape;554;p21"/>
          <p:cNvPicPr preferRelativeResize="0"/>
          <p:nvPr/>
        </p:nvPicPr>
        <p:blipFill rotWithShape="1">
          <a:blip r:embed="rId3">
            <a:alphaModFix/>
          </a:blip>
          <a:srcRect b="0" l="0" r="0" t="0"/>
          <a:stretch/>
        </p:blipFill>
        <p:spPr>
          <a:xfrm>
            <a:off x="1166679" y="1537214"/>
            <a:ext cx="5573025" cy="4835252"/>
          </a:xfrm>
          <a:prstGeom prst="rect">
            <a:avLst/>
          </a:prstGeom>
          <a:noFill/>
          <a:ln>
            <a:noFill/>
          </a:ln>
        </p:spPr>
      </p:pic>
      <p:sp>
        <p:nvSpPr>
          <p:cNvPr id="555" name="Google Shape;555;p21"/>
          <p:cNvSpPr txBox="1"/>
          <p:nvPr/>
        </p:nvSpPr>
        <p:spPr>
          <a:xfrm>
            <a:off x="7575961" y="2632455"/>
            <a:ext cx="3499676"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2"/>
                </a:solidFill>
                <a:latin typeface="Calibri"/>
                <a:ea typeface="Calibri"/>
                <a:cs typeface="Calibri"/>
                <a:sym typeface="Calibri"/>
              </a:rPr>
              <a:t>Ensemble Acc: 96.83%</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Portrait: 96.5%</a:t>
            </a:r>
            <a:endParaRPr/>
          </a:p>
          <a:p>
            <a:pPr indent="-133350" lvl="0" marL="28575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Stable Diffusion: 97.2%</a:t>
            </a:r>
            <a:endParaRPr/>
          </a:p>
        </p:txBody>
      </p:sp>
      <p:sp>
        <p:nvSpPr>
          <p:cNvPr id="556" name="Google Shape;556;p21"/>
          <p:cNvSpPr/>
          <p:nvPr/>
        </p:nvSpPr>
        <p:spPr>
          <a:xfrm>
            <a:off x="1624760" y="1813685"/>
            <a:ext cx="2138638" cy="1942155"/>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21"/>
          <p:cNvSpPr/>
          <p:nvPr/>
        </p:nvSpPr>
        <p:spPr>
          <a:xfrm>
            <a:off x="3763398" y="3755840"/>
            <a:ext cx="2070625" cy="2018985"/>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21"/>
          <p:cNvSpPr txBox="1"/>
          <p:nvPr/>
        </p:nvSpPr>
        <p:spPr>
          <a:xfrm>
            <a:off x="2075159" y="2420485"/>
            <a:ext cx="1237839" cy="646331"/>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0.965</a:t>
            </a:r>
            <a:endParaRPr sz="3600">
              <a:solidFill>
                <a:schemeClr val="lt1"/>
              </a:solidFill>
              <a:latin typeface="Calibri"/>
              <a:ea typeface="Calibri"/>
              <a:cs typeface="Calibri"/>
              <a:sym typeface="Calibri"/>
            </a:endParaRPr>
          </a:p>
        </p:txBody>
      </p:sp>
      <p:sp>
        <p:nvSpPr>
          <p:cNvPr id="559" name="Google Shape;559;p21"/>
          <p:cNvSpPr txBox="1"/>
          <p:nvPr/>
        </p:nvSpPr>
        <p:spPr>
          <a:xfrm>
            <a:off x="4179790" y="4442166"/>
            <a:ext cx="1237839" cy="646331"/>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0.972</a:t>
            </a:r>
            <a:endParaRPr sz="3600">
              <a:solidFill>
                <a:schemeClr val="lt1"/>
              </a:solidFill>
              <a:latin typeface="Calibri"/>
              <a:ea typeface="Calibri"/>
              <a:cs typeface="Calibri"/>
              <a:sym typeface="Calibri"/>
            </a:endParaRPr>
          </a:p>
        </p:txBody>
      </p:sp>
      <p:sp>
        <p:nvSpPr>
          <p:cNvPr id="560" name="Google Shape;560;p21"/>
          <p:cNvSpPr txBox="1"/>
          <p:nvPr/>
        </p:nvSpPr>
        <p:spPr>
          <a:xfrm>
            <a:off x="4331496" y="1467664"/>
            <a:ext cx="15025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386B4"/>
                </a:solidFill>
                <a:latin typeface="Calibri"/>
                <a:ea typeface="Calibri"/>
                <a:cs typeface="Calibri"/>
                <a:sym typeface="Calibri"/>
              </a:rPr>
              <a:t>(Only Correct)</a:t>
            </a:r>
            <a:endParaRPr sz="1800">
              <a:solidFill>
                <a:srgbClr val="5386B4"/>
              </a:solidFill>
              <a:latin typeface="Calibri"/>
              <a:ea typeface="Calibri"/>
              <a:cs typeface="Calibri"/>
              <a:sym typeface="Calibri"/>
            </a:endParaRPr>
          </a:p>
        </p:txBody>
      </p:sp>
      <p:pic>
        <p:nvPicPr>
          <p:cNvPr descr="Picture 10" id="561" name="Google Shape;561;p21"/>
          <p:cNvPicPr preferRelativeResize="0"/>
          <p:nvPr/>
        </p:nvPicPr>
        <p:blipFill rotWithShape="1">
          <a:blip r:embed="rId4">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65" name="Shape 565"/>
        <p:cNvGrpSpPr/>
        <p:nvPr/>
      </p:nvGrpSpPr>
      <p:grpSpPr>
        <a:xfrm>
          <a:off x="0" y="0"/>
          <a:ext cx="0" cy="0"/>
          <a:chOff x="0" y="0"/>
          <a:chExt cx="0" cy="0"/>
        </a:xfrm>
      </p:grpSpPr>
      <p:sp>
        <p:nvSpPr>
          <p:cNvPr id="566" name="Google Shape;566;p22"/>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22"/>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1 - Non Effective</a:t>
            </a:r>
            <a:endParaRPr/>
          </a:p>
        </p:txBody>
      </p:sp>
      <p:pic>
        <p:nvPicPr>
          <p:cNvPr id="568" name="Google Shape;568;p22"/>
          <p:cNvPicPr preferRelativeResize="0"/>
          <p:nvPr/>
        </p:nvPicPr>
        <p:blipFill rotWithShape="1">
          <a:blip r:embed="rId3">
            <a:alphaModFix/>
          </a:blip>
          <a:srcRect b="0" l="0" r="0" t="0"/>
          <a:stretch/>
        </p:blipFill>
        <p:spPr>
          <a:xfrm>
            <a:off x="4314194" y="3678560"/>
            <a:ext cx="3067280" cy="2592958"/>
          </a:xfrm>
          <a:prstGeom prst="rect">
            <a:avLst/>
          </a:prstGeom>
          <a:noFill/>
          <a:ln>
            <a:noFill/>
          </a:ln>
        </p:spPr>
      </p:pic>
      <p:pic>
        <p:nvPicPr>
          <p:cNvPr id="569" name="Google Shape;569;p22"/>
          <p:cNvPicPr preferRelativeResize="0"/>
          <p:nvPr/>
        </p:nvPicPr>
        <p:blipFill rotWithShape="1">
          <a:blip r:embed="rId4">
            <a:alphaModFix/>
          </a:blip>
          <a:srcRect b="0" l="0" r="0" t="0"/>
          <a:stretch/>
        </p:blipFill>
        <p:spPr>
          <a:xfrm>
            <a:off x="3769026" y="1322715"/>
            <a:ext cx="1949475" cy="1949475"/>
          </a:xfrm>
          <a:prstGeom prst="rect">
            <a:avLst/>
          </a:prstGeom>
          <a:noFill/>
          <a:ln>
            <a:noFill/>
          </a:ln>
        </p:spPr>
      </p:pic>
      <p:pic>
        <p:nvPicPr>
          <p:cNvPr id="570" name="Google Shape;570;p22"/>
          <p:cNvPicPr preferRelativeResize="0"/>
          <p:nvPr/>
        </p:nvPicPr>
        <p:blipFill rotWithShape="1">
          <a:blip r:embed="rId5">
            <a:alphaModFix/>
          </a:blip>
          <a:srcRect b="0" l="0" r="0" t="0"/>
          <a:stretch/>
        </p:blipFill>
        <p:spPr>
          <a:xfrm>
            <a:off x="6096000" y="1322715"/>
            <a:ext cx="1949476" cy="1949476"/>
          </a:xfrm>
          <a:prstGeom prst="rect">
            <a:avLst/>
          </a:prstGeom>
          <a:noFill/>
          <a:ln>
            <a:noFill/>
          </a:ln>
        </p:spPr>
      </p:pic>
      <p:pic>
        <p:nvPicPr>
          <p:cNvPr id="571" name="Google Shape;571;p22"/>
          <p:cNvPicPr preferRelativeResize="0"/>
          <p:nvPr/>
        </p:nvPicPr>
        <p:blipFill rotWithShape="1">
          <a:blip r:embed="rId6">
            <a:alphaModFix/>
          </a:blip>
          <a:srcRect b="0" l="0" r="0" t="0"/>
          <a:stretch/>
        </p:blipFill>
        <p:spPr>
          <a:xfrm>
            <a:off x="1442053" y="1322715"/>
            <a:ext cx="1949475" cy="1949475"/>
          </a:xfrm>
          <a:prstGeom prst="rect">
            <a:avLst/>
          </a:prstGeom>
          <a:noFill/>
          <a:ln>
            <a:noFill/>
          </a:ln>
        </p:spPr>
      </p:pic>
      <p:sp>
        <p:nvSpPr>
          <p:cNvPr id="572" name="Google Shape;572;p22"/>
          <p:cNvSpPr/>
          <p:nvPr/>
        </p:nvSpPr>
        <p:spPr>
          <a:xfrm>
            <a:off x="4541772" y="3846525"/>
            <a:ext cx="1186454" cy="2187879"/>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pic>
        <p:nvPicPr>
          <p:cNvPr id="573" name="Google Shape;573;p22"/>
          <p:cNvPicPr preferRelativeResize="0"/>
          <p:nvPr/>
        </p:nvPicPr>
        <p:blipFill rotWithShape="1">
          <a:blip r:embed="rId7">
            <a:alphaModFix/>
          </a:blip>
          <a:srcRect b="0" l="0" r="0" t="0"/>
          <a:stretch/>
        </p:blipFill>
        <p:spPr>
          <a:xfrm>
            <a:off x="8422973" y="1340862"/>
            <a:ext cx="1949474" cy="1949474"/>
          </a:xfrm>
          <a:prstGeom prst="rect">
            <a:avLst/>
          </a:prstGeom>
          <a:noFill/>
          <a:ln>
            <a:noFill/>
          </a:ln>
        </p:spPr>
      </p:pic>
      <p:sp>
        <p:nvSpPr>
          <p:cNvPr id="574" name="Google Shape;574;p22"/>
          <p:cNvSpPr txBox="1"/>
          <p:nvPr/>
        </p:nvSpPr>
        <p:spPr>
          <a:xfrm>
            <a:off x="4705399" y="4128373"/>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1.00</a:t>
            </a:r>
            <a:endParaRPr sz="2400">
              <a:solidFill>
                <a:schemeClr val="lt1"/>
              </a:solidFill>
              <a:latin typeface="Calibri"/>
              <a:ea typeface="Calibri"/>
              <a:cs typeface="Calibri"/>
              <a:sym typeface="Calibri"/>
            </a:endParaRPr>
          </a:p>
        </p:txBody>
      </p:sp>
      <p:sp>
        <p:nvSpPr>
          <p:cNvPr id="575" name="Google Shape;575;p22"/>
          <p:cNvSpPr txBox="1"/>
          <p:nvPr/>
        </p:nvSpPr>
        <p:spPr>
          <a:xfrm>
            <a:off x="4743763" y="5232958"/>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1.00</a:t>
            </a:r>
            <a:endParaRPr sz="2400">
              <a:solidFill>
                <a:schemeClr val="lt1"/>
              </a:solidFill>
              <a:latin typeface="Calibri"/>
              <a:ea typeface="Calibri"/>
              <a:cs typeface="Calibri"/>
              <a:sym typeface="Calibri"/>
            </a:endParaRPr>
          </a:p>
        </p:txBody>
      </p:sp>
      <p:sp>
        <p:nvSpPr>
          <p:cNvPr id="576" name="Google Shape;576;p22"/>
          <p:cNvSpPr txBox="1"/>
          <p:nvPr/>
        </p:nvSpPr>
        <p:spPr>
          <a:xfrm>
            <a:off x="5955804" y="3583870"/>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pic>
        <p:nvPicPr>
          <p:cNvPr descr="Picture 10" id="577" name="Google Shape;577;p22"/>
          <p:cNvPicPr preferRelativeResize="0"/>
          <p:nvPr/>
        </p:nvPicPr>
        <p:blipFill rotWithShape="1">
          <a:blip r:embed="rId8">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81" name="Shape 581"/>
        <p:cNvGrpSpPr/>
        <p:nvPr/>
      </p:nvGrpSpPr>
      <p:grpSpPr>
        <a:xfrm>
          <a:off x="0" y="0"/>
          <a:ext cx="0" cy="0"/>
          <a:chOff x="0" y="0"/>
          <a:chExt cx="0" cy="0"/>
        </a:xfrm>
      </p:grpSpPr>
      <p:sp>
        <p:nvSpPr>
          <p:cNvPr id="582" name="Google Shape;582;p23"/>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23"/>
          <p:cNvSpPr txBox="1"/>
          <p:nvPr/>
        </p:nvSpPr>
        <p:spPr>
          <a:xfrm>
            <a:off x="405500" y="135007"/>
            <a:ext cx="60977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Saliency Map</a:t>
            </a:r>
            <a:endParaRPr/>
          </a:p>
        </p:txBody>
      </p:sp>
      <p:sp>
        <p:nvSpPr>
          <p:cNvPr id="584" name="Google Shape;584;p23"/>
          <p:cNvSpPr txBox="1"/>
          <p:nvPr/>
        </p:nvSpPr>
        <p:spPr>
          <a:xfrm>
            <a:off x="2971057" y="1096677"/>
            <a:ext cx="13267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2"/>
                </a:solidFill>
                <a:latin typeface="Calibri"/>
                <a:ea typeface="Calibri"/>
                <a:cs typeface="Calibri"/>
                <a:sym typeface="Calibri"/>
              </a:rPr>
              <a:t>Portrait</a:t>
            </a:r>
            <a:endParaRPr b="1" sz="2800">
              <a:solidFill>
                <a:schemeClr val="dk2"/>
              </a:solidFill>
              <a:latin typeface="Calibri"/>
              <a:ea typeface="Calibri"/>
              <a:cs typeface="Calibri"/>
              <a:sym typeface="Calibri"/>
            </a:endParaRPr>
          </a:p>
        </p:txBody>
      </p:sp>
      <p:sp>
        <p:nvSpPr>
          <p:cNvPr id="585" name="Google Shape;585;p23"/>
          <p:cNvSpPr txBox="1"/>
          <p:nvPr/>
        </p:nvSpPr>
        <p:spPr>
          <a:xfrm>
            <a:off x="7084867" y="1146916"/>
            <a:ext cx="25471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2"/>
                </a:solidFill>
                <a:latin typeface="Calibri"/>
                <a:ea typeface="Calibri"/>
                <a:cs typeface="Calibri"/>
                <a:sym typeface="Calibri"/>
              </a:rPr>
              <a:t>Stable Diffusion</a:t>
            </a:r>
            <a:endParaRPr b="1" sz="2800">
              <a:solidFill>
                <a:schemeClr val="dk2"/>
              </a:solidFill>
              <a:latin typeface="Calibri"/>
              <a:ea typeface="Calibri"/>
              <a:cs typeface="Calibri"/>
              <a:sym typeface="Calibri"/>
            </a:endParaRPr>
          </a:p>
        </p:txBody>
      </p:sp>
      <p:pic>
        <p:nvPicPr>
          <p:cNvPr id="586" name="Google Shape;586;p23"/>
          <p:cNvPicPr preferRelativeResize="0"/>
          <p:nvPr/>
        </p:nvPicPr>
        <p:blipFill rotWithShape="1">
          <a:blip r:embed="rId3">
            <a:alphaModFix/>
          </a:blip>
          <a:srcRect b="0" l="0" r="0" t="0"/>
          <a:stretch/>
        </p:blipFill>
        <p:spPr>
          <a:xfrm>
            <a:off x="1412628" y="1670136"/>
            <a:ext cx="4405866" cy="4883282"/>
          </a:xfrm>
          <a:prstGeom prst="rect">
            <a:avLst/>
          </a:prstGeom>
          <a:noFill/>
          <a:ln>
            <a:noFill/>
          </a:ln>
        </p:spPr>
      </p:pic>
      <p:pic>
        <p:nvPicPr>
          <p:cNvPr id="587" name="Google Shape;587;p23"/>
          <p:cNvPicPr preferRelativeResize="0"/>
          <p:nvPr/>
        </p:nvPicPr>
        <p:blipFill rotWithShape="1">
          <a:blip r:embed="rId4">
            <a:alphaModFix/>
          </a:blip>
          <a:srcRect b="0" l="0" r="0" t="0"/>
          <a:stretch/>
        </p:blipFill>
        <p:spPr>
          <a:xfrm>
            <a:off x="6096000" y="1670136"/>
            <a:ext cx="4453220" cy="4883282"/>
          </a:xfrm>
          <a:prstGeom prst="rect">
            <a:avLst/>
          </a:prstGeom>
          <a:noFill/>
          <a:ln>
            <a:noFill/>
          </a:ln>
        </p:spPr>
      </p:pic>
      <p:pic>
        <p:nvPicPr>
          <p:cNvPr descr="Picture 10" id="588" name="Google Shape;588;p23"/>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92" name="Shape 592"/>
        <p:cNvGrpSpPr/>
        <p:nvPr/>
      </p:nvGrpSpPr>
      <p:grpSpPr>
        <a:xfrm>
          <a:off x="0" y="0"/>
          <a:ext cx="0" cy="0"/>
          <a:chOff x="0" y="0"/>
          <a:chExt cx="0" cy="0"/>
        </a:xfrm>
      </p:grpSpPr>
      <p:sp>
        <p:nvSpPr>
          <p:cNvPr id="593" name="Google Shape;593;p24"/>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24"/>
          <p:cNvSpPr txBox="1"/>
          <p:nvPr/>
        </p:nvSpPr>
        <p:spPr>
          <a:xfrm>
            <a:off x="469231" y="2528055"/>
            <a:ext cx="2580963"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Calibri"/>
                <a:ea typeface="Calibri"/>
                <a:cs typeface="Calibri"/>
                <a:sym typeface="Calibri"/>
              </a:rPr>
              <a:t>Portrait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Contrast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Highlight Shadow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Colorless</a:t>
            </a:r>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Blur</a:t>
            </a:r>
            <a:endParaRPr/>
          </a:p>
        </p:txBody>
      </p:sp>
      <p:sp>
        <p:nvSpPr>
          <p:cNvPr id="595" name="Google Shape;595;p24"/>
          <p:cNvSpPr txBox="1"/>
          <p:nvPr/>
        </p:nvSpPr>
        <p:spPr>
          <a:xfrm>
            <a:off x="6350426" y="2528055"/>
            <a:ext cx="2786981"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Calibri"/>
                <a:ea typeface="Calibri"/>
                <a:cs typeface="Calibri"/>
                <a:sym typeface="Calibri"/>
              </a:rPr>
              <a:t>Stable Diffusion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Contrast ↑</a:t>
            </a:r>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Highlight Shadow ↑</a:t>
            </a:r>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Colorful</a:t>
            </a:r>
            <a:endParaRPr/>
          </a:p>
          <a:p>
            <a:pPr indent="-285750" lvl="0" marL="28575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Sharp</a:t>
            </a:r>
            <a:endParaRPr/>
          </a:p>
        </p:txBody>
      </p:sp>
      <p:cxnSp>
        <p:nvCxnSpPr>
          <p:cNvPr id="596" name="Google Shape;596;p24"/>
          <p:cNvCxnSpPr/>
          <p:nvPr/>
        </p:nvCxnSpPr>
        <p:spPr>
          <a:xfrm>
            <a:off x="6096000" y="1818168"/>
            <a:ext cx="0" cy="4400500"/>
          </a:xfrm>
          <a:prstGeom prst="straightConnector1">
            <a:avLst/>
          </a:prstGeom>
          <a:noFill/>
          <a:ln cap="flat" cmpd="sng" w="9525">
            <a:solidFill>
              <a:schemeClr val="accent1"/>
            </a:solidFill>
            <a:prstDash val="lgDash"/>
            <a:miter lim="800000"/>
            <a:headEnd len="sm" w="sm" type="none"/>
            <a:tailEnd len="sm" w="sm" type="none"/>
          </a:ln>
        </p:spPr>
      </p:cxnSp>
      <p:pic>
        <p:nvPicPr>
          <p:cNvPr id="597" name="Google Shape;597;p24"/>
          <p:cNvPicPr preferRelativeResize="0"/>
          <p:nvPr/>
        </p:nvPicPr>
        <p:blipFill rotWithShape="1">
          <a:blip r:embed="rId3">
            <a:alphaModFix/>
          </a:blip>
          <a:srcRect b="1698" l="64655" r="1202" t="67263"/>
          <a:stretch/>
        </p:blipFill>
        <p:spPr>
          <a:xfrm>
            <a:off x="3149872" y="2385744"/>
            <a:ext cx="2700667" cy="2721194"/>
          </a:xfrm>
          <a:prstGeom prst="rect">
            <a:avLst/>
          </a:prstGeom>
          <a:noFill/>
          <a:ln>
            <a:noFill/>
          </a:ln>
        </p:spPr>
      </p:pic>
      <p:pic>
        <p:nvPicPr>
          <p:cNvPr id="598" name="Google Shape;598;p24"/>
          <p:cNvPicPr preferRelativeResize="0"/>
          <p:nvPr/>
        </p:nvPicPr>
        <p:blipFill rotWithShape="1">
          <a:blip r:embed="rId4">
            <a:alphaModFix/>
          </a:blip>
          <a:srcRect b="35337" l="64771" r="491" t="33698"/>
          <a:stretch/>
        </p:blipFill>
        <p:spPr>
          <a:xfrm>
            <a:off x="9174285" y="2458575"/>
            <a:ext cx="2614049" cy="2575532"/>
          </a:xfrm>
          <a:prstGeom prst="rect">
            <a:avLst/>
          </a:prstGeom>
          <a:noFill/>
          <a:ln>
            <a:noFill/>
          </a:ln>
        </p:spPr>
      </p:pic>
      <p:sp>
        <p:nvSpPr>
          <p:cNvPr id="599" name="Google Shape;599;p24"/>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2 – Little Effective</a:t>
            </a:r>
            <a:endParaRPr/>
          </a:p>
        </p:txBody>
      </p:sp>
      <p:pic>
        <p:nvPicPr>
          <p:cNvPr descr="Picture 10" id="600" name="Google Shape;600;p24"/>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604" name="Shape 604"/>
        <p:cNvGrpSpPr/>
        <p:nvPr/>
      </p:nvGrpSpPr>
      <p:grpSpPr>
        <a:xfrm>
          <a:off x="0" y="0"/>
          <a:ext cx="0" cy="0"/>
          <a:chOff x="0" y="0"/>
          <a:chExt cx="0" cy="0"/>
        </a:xfrm>
      </p:grpSpPr>
      <p:sp>
        <p:nvSpPr>
          <p:cNvPr id="605" name="Google Shape;605;p25"/>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25"/>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2 – Little Effective</a:t>
            </a:r>
            <a:endParaRPr/>
          </a:p>
        </p:txBody>
      </p:sp>
      <p:sp>
        <p:nvSpPr>
          <p:cNvPr id="607" name="Google Shape;607;p25"/>
          <p:cNvSpPr txBox="1"/>
          <p:nvPr/>
        </p:nvSpPr>
        <p:spPr>
          <a:xfrm>
            <a:off x="8338116" y="3410644"/>
            <a:ext cx="18894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alibri"/>
                <a:ea typeface="Calibri"/>
                <a:cs typeface="Calibri"/>
                <a:sym typeface="Calibri"/>
              </a:rPr>
              <a:t>Total: 90.52%</a:t>
            </a:r>
            <a:endParaRPr b="1" sz="2400">
              <a:solidFill>
                <a:schemeClr val="dk2"/>
              </a:solidFill>
              <a:latin typeface="Calibri"/>
              <a:ea typeface="Calibri"/>
              <a:cs typeface="Calibri"/>
              <a:sym typeface="Calibri"/>
            </a:endParaRPr>
          </a:p>
        </p:txBody>
      </p:sp>
      <p:pic>
        <p:nvPicPr>
          <p:cNvPr id="608" name="Google Shape;608;p25"/>
          <p:cNvPicPr preferRelativeResize="0"/>
          <p:nvPr/>
        </p:nvPicPr>
        <p:blipFill rotWithShape="1">
          <a:blip r:embed="rId3">
            <a:alphaModFix/>
          </a:blip>
          <a:srcRect b="0" l="0" r="0" t="0"/>
          <a:stretch/>
        </p:blipFill>
        <p:spPr>
          <a:xfrm>
            <a:off x="7402829" y="1556979"/>
            <a:ext cx="1685141" cy="1534619"/>
          </a:xfrm>
          <a:prstGeom prst="rect">
            <a:avLst/>
          </a:prstGeom>
          <a:noFill/>
          <a:ln>
            <a:noFill/>
          </a:ln>
        </p:spPr>
      </p:pic>
      <p:pic>
        <p:nvPicPr>
          <p:cNvPr id="609" name="Google Shape;609;p25"/>
          <p:cNvPicPr preferRelativeResize="0"/>
          <p:nvPr/>
        </p:nvPicPr>
        <p:blipFill rotWithShape="1">
          <a:blip r:embed="rId4">
            <a:alphaModFix/>
          </a:blip>
          <a:srcRect b="0" l="0" r="0" t="0"/>
          <a:stretch/>
        </p:blipFill>
        <p:spPr>
          <a:xfrm>
            <a:off x="9340030" y="1556978"/>
            <a:ext cx="1516457" cy="1516457"/>
          </a:xfrm>
          <a:prstGeom prst="rect">
            <a:avLst/>
          </a:prstGeom>
          <a:noFill/>
          <a:ln>
            <a:noFill/>
          </a:ln>
        </p:spPr>
      </p:pic>
      <p:sp>
        <p:nvSpPr>
          <p:cNvPr id="610" name="Google Shape;610;p25"/>
          <p:cNvSpPr txBox="1"/>
          <p:nvPr/>
        </p:nvSpPr>
        <p:spPr>
          <a:xfrm>
            <a:off x="7837383" y="1094721"/>
            <a:ext cx="3490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Sharp SD Blur Portrait + save 45%</a:t>
            </a:r>
            <a:endParaRPr sz="1800">
              <a:solidFill>
                <a:schemeClr val="dk2"/>
              </a:solidFill>
              <a:latin typeface="Calibri"/>
              <a:ea typeface="Calibri"/>
              <a:cs typeface="Calibri"/>
              <a:sym typeface="Calibri"/>
            </a:endParaRPr>
          </a:p>
        </p:txBody>
      </p:sp>
      <p:sp>
        <p:nvSpPr>
          <p:cNvPr id="611" name="Google Shape;611;p25"/>
          <p:cNvSpPr txBox="1"/>
          <p:nvPr/>
        </p:nvSpPr>
        <p:spPr>
          <a:xfrm>
            <a:off x="3025399" y="3410644"/>
            <a:ext cx="18894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alibri"/>
                <a:ea typeface="Calibri"/>
                <a:cs typeface="Calibri"/>
                <a:sym typeface="Calibri"/>
              </a:rPr>
              <a:t>Total: 93.39%</a:t>
            </a:r>
            <a:endParaRPr b="1" sz="2400">
              <a:solidFill>
                <a:schemeClr val="dk2"/>
              </a:solidFill>
              <a:latin typeface="Calibri"/>
              <a:ea typeface="Calibri"/>
              <a:cs typeface="Calibri"/>
              <a:sym typeface="Calibri"/>
            </a:endParaRPr>
          </a:p>
        </p:txBody>
      </p:sp>
      <p:pic>
        <p:nvPicPr>
          <p:cNvPr id="612" name="Google Shape;612;p25"/>
          <p:cNvPicPr preferRelativeResize="0"/>
          <p:nvPr/>
        </p:nvPicPr>
        <p:blipFill rotWithShape="1">
          <a:blip r:embed="rId5">
            <a:alphaModFix/>
          </a:blip>
          <a:srcRect b="0" l="0" r="0" t="0"/>
          <a:stretch/>
        </p:blipFill>
        <p:spPr>
          <a:xfrm>
            <a:off x="2255861" y="1551637"/>
            <a:ext cx="1662734" cy="1514213"/>
          </a:xfrm>
          <a:prstGeom prst="rect">
            <a:avLst/>
          </a:prstGeom>
          <a:noFill/>
          <a:ln>
            <a:noFill/>
          </a:ln>
        </p:spPr>
      </p:pic>
      <p:pic>
        <p:nvPicPr>
          <p:cNvPr id="613" name="Google Shape;613;p25"/>
          <p:cNvPicPr preferRelativeResize="0"/>
          <p:nvPr/>
        </p:nvPicPr>
        <p:blipFill rotWithShape="1">
          <a:blip r:embed="rId6">
            <a:alphaModFix/>
          </a:blip>
          <a:srcRect b="0" l="0" r="0" t="0"/>
          <a:stretch/>
        </p:blipFill>
        <p:spPr>
          <a:xfrm>
            <a:off x="4182866" y="1551637"/>
            <a:ext cx="1534619" cy="1534619"/>
          </a:xfrm>
          <a:prstGeom prst="rect">
            <a:avLst/>
          </a:prstGeom>
          <a:noFill/>
          <a:ln>
            <a:noFill/>
          </a:ln>
        </p:spPr>
      </p:pic>
      <p:sp>
        <p:nvSpPr>
          <p:cNvPr id="614" name="Google Shape;614;p25"/>
          <p:cNvSpPr txBox="1"/>
          <p:nvPr/>
        </p:nvSpPr>
        <p:spPr>
          <a:xfrm>
            <a:off x="2881655" y="1122969"/>
            <a:ext cx="2498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Sharp SD Blur Portrait</a:t>
            </a:r>
            <a:endParaRPr b="1" sz="1800">
              <a:solidFill>
                <a:schemeClr val="dk2"/>
              </a:solidFill>
              <a:latin typeface="Calibri"/>
              <a:ea typeface="Calibri"/>
              <a:cs typeface="Calibri"/>
              <a:sym typeface="Calibri"/>
            </a:endParaRPr>
          </a:p>
        </p:txBody>
      </p:sp>
      <p:cxnSp>
        <p:nvCxnSpPr>
          <p:cNvPr id="615" name="Google Shape;615;p25"/>
          <p:cNvCxnSpPr/>
          <p:nvPr/>
        </p:nvCxnSpPr>
        <p:spPr>
          <a:xfrm>
            <a:off x="5935114" y="3936950"/>
            <a:ext cx="1216681" cy="0"/>
          </a:xfrm>
          <a:prstGeom prst="straightConnector1">
            <a:avLst/>
          </a:prstGeom>
          <a:noFill/>
          <a:ln cap="flat" cmpd="sng" w="57150">
            <a:solidFill>
              <a:schemeClr val="dk2"/>
            </a:solidFill>
            <a:prstDash val="solid"/>
            <a:miter lim="800000"/>
            <a:headEnd len="sm" w="sm" type="none"/>
            <a:tailEnd len="med" w="med" type="triangle"/>
          </a:ln>
        </p:spPr>
      </p:cxnSp>
      <p:sp>
        <p:nvSpPr>
          <p:cNvPr id="616" name="Google Shape;616;p25"/>
          <p:cNvSpPr txBox="1"/>
          <p:nvPr/>
        </p:nvSpPr>
        <p:spPr>
          <a:xfrm>
            <a:off x="5971273" y="3296033"/>
            <a:ext cx="11228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Save 45%</a:t>
            </a:r>
            <a:endParaRPr sz="1800">
              <a:solidFill>
                <a:schemeClr val="dk1"/>
              </a:solidFill>
              <a:latin typeface="Calibri"/>
              <a:ea typeface="Calibri"/>
              <a:cs typeface="Calibri"/>
              <a:sym typeface="Calibri"/>
            </a:endParaRPr>
          </a:p>
        </p:txBody>
      </p:sp>
      <p:cxnSp>
        <p:nvCxnSpPr>
          <p:cNvPr id="617" name="Google Shape;617;p25"/>
          <p:cNvCxnSpPr/>
          <p:nvPr/>
        </p:nvCxnSpPr>
        <p:spPr>
          <a:xfrm>
            <a:off x="598153" y="3872309"/>
            <a:ext cx="1216681" cy="0"/>
          </a:xfrm>
          <a:prstGeom prst="straightConnector1">
            <a:avLst/>
          </a:prstGeom>
          <a:noFill/>
          <a:ln cap="flat" cmpd="sng" w="57150">
            <a:solidFill>
              <a:schemeClr val="dk2"/>
            </a:solidFill>
            <a:prstDash val="solid"/>
            <a:miter lim="800000"/>
            <a:headEnd len="sm" w="sm" type="none"/>
            <a:tailEnd len="med" w="med" type="triangle"/>
          </a:ln>
        </p:spPr>
      </p:cxnSp>
      <p:sp>
        <p:nvSpPr>
          <p:cNvPr id="618" name="Google Shape;618;p25"/>
          <p:cNvSpPr txBox="1"/>
          <p:nvPr/>
        </p:nvSpPr>
        <p:spPr>
          <a:xfrm>
            <a:off x="466559" y="3022774"/>
            <a:ext cx="14641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Correct Only:</a:t>
            </a:r>
            <a:endParaRPr/>
          </a:p>
          <a:p>
            <a:pPr indent="0" lvl="0" marL="0" marR="0" rtl="0" algn="ctr">
              <a:spcBef>
                <a:spcPts val="0"/>
              </a:spcBef>
              <a:spcAft>
                <a:spcPts val="0"/>
              </a:spcAft>
              <a:buNone/>
            </a:pPr>
            <a:r>
              <a:rPr b="1" lang="en-US" sz="1800">
                <a:solidFill>
                  <a:schemeClr val="dk2"/>
                </a:solidFill>
                <a:latin typeface="Calibri"/>
                <a:ea typeface="Calibri"/>
                <a:cs typeface="Calibri"/>
                <a:sym typeface="Calibri"/>
              </a:rPr>
              <a:t> 96.83%</a:t>
            </a:r>
            <a:endParaRPr/>
          </a:p>
        </p:txBody>
      </p:sp>
      <p:sp>
        <p:nvSpPr>
          <p:cNvPr id="619" name="Google Shape;619;p25"/>
          <p:cNvSpPr/>
          <p:nvPr/>
        </p:nvSpPr>
        <p:spPr>
          <a:xfrm>
            <a:off x="2858691" y="3345939"/>
            <a:ext cx="2262666" cy="526368"/>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620" name="Google Shape;620;p25"/>
          <p:cNvSpPr/>
          <p:nvPr/>
        </p:nvSpPr>
        <p:spPr>
          <a:xfrm>
            <a:off x="8245399" y="3378292"/>
            <a:ext cx="2262666" cy="526368"/>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grpSp>
        <p:nvGrpSpPr>
          <p:cNvPr id="621" name="Google Shape;621;p25"/>
          <p:cNvGrpSpPr/>
          <p:nvPr/>
        </p:nvGrpSpPr>
        <p:grpSpPr>
          <a:xfrm>
            <a:off x="2566484" y="4075331"/>
            <a:ext cx="2577118" cy="2181174"/>
            <a:chOff x="2566484" y="4075331"/>
            <a:chExt cx="2577118" cy="2181174"/>
          </a:xfrm>
        </p:grpSpPr>
        <p:pic>
          <p:nvPicPr>
            <p:cNvPr id="622" name="Google Shape;622;p25"/>
            <p:cNvPicPr preferRelativeResize="0"/>
            <p:nvPr/>
          </p:nvPicPr>
          <p:blipFill rotWithShape="1">
            <a:blip r:embed="rId7">
              <a:alphaModFix/>
            </a:blip>
            <a:srcRect b="0" l="0" r="0" t="0"/>
            <a:stretch/>
          </p:blipFill>
          <p:spPr>
            <a:xfrm>
              <a:off x="2566484" y="4075331"/>
              <a:ext cx="2577118" cy="2181174"/>
            </a:xfrm>
            <a:prstGeom prst="rect">
              <a:avLst/>
            </a:prstGeom>
            <a:noFill/>
            <a:ln>
              <a:noFill/>
            </a:ln>
          </p:spPr>
        </p:pic>
        <p:sp>
          <p:nvSpPr>
            <p:cNvPr id="623" name="Google Shape;623;p25"/>
            <p:cNvSpPr txBox="1"/>
            <p:nvPr/>
          </p:nvSpPr>
          <p:spPr>
            <a:xfrm>
              <a:off x="2858691" y="4420123"/>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0.971</a:t>
              </a:r>
              <a:endParaRPr sz="2400">
                <a:solidFill>
                  <a:schemeClr val="lt1"/>
                </a:solidFill>
                <a:latin typeface="Calibri"/>
                <a:ea typeface="Calibri"/>
                <a:cs typeface="Calibri"/>
                <a:sym typeface="Calibri"/>
              </a:endParaRPr>
            </a:p>
          </p:txBody>
        </p:sp>
        <p:sp>
          <p:nvSpPr>
            <p:cNvPr id="624" name="Google Shape;624;p25"/>
            <p:cNvSpPr txBox="1"/>
            <p:nvPr/>
          </p:nvSpPr>
          <p:spPr>
            <a:xfrm>
              <a:off x="3798556" y="5322093"/>
              <a:ext cx="876405" cy="461665"/>
            </a:xfrm>
            <a:prstGeom prst="rect">
              <a:avLst/>
            </a:prstGeom>
            <a:solidFill>
              <a:srgbClr val="5F8FB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0.898</a:t>
              </a:r>
              <a:endParaRPr sz="2400">
                <a:solidFill>
                  <a:schemeClr val="lt1"/>
                </a:solidFill>
                <a:latin typeface="Calibri"/>
                <a:ea typeface="Calibri"/>
                <a:cs typeface="Calibri"/>
                <a:sym typeface="Calibri"/>
              </a:endParaRPr>
            </a:p>
          </p:txBody>
        </p:sp>
      </p:grpSp>
      <p:sp>
        <p:nvSpPr>
          <p:cNvPr id="625" name="Google Shape;625;p25"/>
          <p:cNvSpPr txBox="1"/>
          <p:nvPr/>
        </p:nvSpPr>
        <p:spPr>
          <a:xfrm>
            <a:off x="3998361" y="3954792"/>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nvGrpSpPr>
          <p:cNvPr id="626" name="Google Shape;626;p25"/>
          <p:cNvGrpSpPr/>
          <p:nvPr/>
        </p:nvGrpSpPr>
        <p:grpSpPr>
          <a:xfrm>
            <a:off x="8013532" y="3954792"/>
            <a:ext cx="2842955" cy="2212615"/>
            <a:chOff x="8013532" y="3954792"/>
            <a:chExt cx="2842955" cy="2212615"/>
          </a:xfrm>
        </p:grpSpPr>
        <p:grpSp>
          <p:nvGrpSpPr>
            <p:cNvPr id="627" name="Google Shape;627;p25"/>
            <p:cNvGrpSpPr/>
            <p:nvPr/>
          </p:nvGrpSpPr>
          <p:grpSpPr>
            <a:xfrm>
              <a:off x="8013532" y="4075331"/>
              <a:ext cx="2538660" cy="2092076"/>
              <a:chOff x="8013532" y="4075331"/>
              <a:chExt cx="2538660" cy="2092076"/>
            </a:xfrm>
          </p:grpSpPr>
          <p:pic>
            <p:nvPicPr>
              <p:cNvPr id="628" name="Google Shape;628;p25"/>
              <p:cNvPicPr preferRelativeResize="0"/>
              <p:nvPr/>
            </p:nvPicPr>
            <p:blipFill rotWithShape="1">
              <a:blip r:embed="rId8">
                <a:alphaModFix/>
              </a:blip>
              <a:srcRect b="0" l="0" r="0" t="0"/>
              <a:stretch/>
            </p:blipFill>
            <p:spPr>
              <a:xfrm>
                <a:off x="8013532" y="4075331"/>
                <a:ext cx="2538660" cy="2092076"/>
              </a:xfrm>
              <a:prstGeom prst="rect">
                <a:avLst/>
              </a:prstGeom>
              <a:noFill/>
              <a:ln>
                <a:noFill/>
              </a:ln>
            </p:spPr>
          </p:pic>
          <p:sp>
            <p:nvSpPr>
              <p:cNvPr id="629" name="Google Shape;629;p25"/>
              <p:cNvSpPr txBox="1"/>
              <p:nvPr/>
            </p:nvSpPr>
            <p:spPr>
              <a:xfrm>
                <a:off x="9221853" y="5301022"/>
                <a:ext cx="876405" cy="461665"/>
              </a:xfrm>
              <a:prstGeom prst="rect">
                <a:avLst/>
              </a:prstGeom>
              <a:solidFill>
                <a:srgbClr val="5F8FB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0.870</a:t>
                </a:r>
                <a:endParaRPr sz="2400">
                  <a:solidFill>
                    <a:schemeClr val="lt1"/>
                  </a:solidFill>
                  <a:latin typeface="Calibri"/>
                  <a:ea typeface="Calibri"/>
                  <a:cs typeface="Calibri"/>
                  <a:sym typeface="Calibri"/>
                </a:endParaRPr>
              </a:p>
            </p:txBody>
          </p:sp>
          <p:sp>
            <p:nvSpPr>
              <p:cNvPr id="630" name="Google Shape;630;p25"/>
              <p:cNvSpPr txBox="1"/>
              <p:nvPr/>
            </p:nvSpPr>
            <p:spPr>
              <a:xfrm>
                <a:off x="8245399" y="4394377"/>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0.942</a:t>
                </a:r>
                <a:endParaRPr sz="2400">
                  <a:solidFill>
                    <a:schemeClr val="lt1"/>
                  </a:solidFill>
                  <a:latin typeface="Calibri"/>
                  <a:ea typeface="Calibri"/>
                  <a:cs typeface="Calibri"/>
                  <a:sym typeface="Calibri"/>
                </a:endParaRPr>
              </a:p>
            </p:txBody>
          </p:sp>
        </p:grpSp>
        <p:sp>
          <p:nvSpPr>
            <p:cNvPr id="631" name="Google Shape;631;p25"/>
            <p:cNvSpPr txBox="1"/>
            <p:nvPr/>
          </p:nvSpPr>
          <p:spPr>
            <a:xfrm>
              <a:off x="9423055" y="3954792"/>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pic>
        <p:nvPicPr>
          <p:cNvPr descr="Picture 10" id="632" name="Google Shape;632;p25"/>
          <p:cNvPicPr preferRelativeResize="0"/>
          <p:nvPr/>
        </p:nvPicPr>
        <p:blipFill rotWithShape="1">
          <a:blip r:embed="rId9">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636" name="Shape 636"/>
        <p:cNvGrpSpPr/>
        <p:nvPr/>
      </p:nvGrpSpPr>
      <p:grpSpPr>
        <a:xfrm>
          <a:off x="0" y="0"/>
          <a:ext cx="0" cy="0"/>
          <a:chOff x="0" y="0"/>
          <a:chExt cx="0" cy="0"/>
        </a:xfrm>
      </p:grpSpPr>
      <p:sp>
        <p:nvSpPr>
          <p:cNvPr id="637" name="Google Shape;637;p26"/>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26"/>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3 - Effective for Stable Diffusion</a:t>
            </a:r>
            <a:endParaRPr/>
          </a:p>
        </p:txBody>
      </p:sp>
      <p:sp>
        <p:nvSpPr>
          <p:cNvPr id="639" name="Google Shape;639;p26"/>
          <p:cNvSpPr txBox="1"/>
          <p:nvPr/>
        </p:nvSpPr>
        <p:spPr>
          <a:xfrm>
            <a:off x="8970564" y="3243558"/>
            <a:ext cx="16058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Calibri"/>
                <a:ea typeface="Calibri"/>
                <a:cs typeface="Calibri"/>
                <a:sym typeface="Calibri"/>
              </a:rPr>
              <a:t>Total: 72.41%</a:t>
            </a:r>
            <a:endParaRPr b="1" sz="2000">
              <a:solidFill>
                <a:schemeClr val="dk2"/>
              </a:solidFill>
              <a:latin typeface="Calibri"/>
              <a:ea typeface="Calibri"/>
              <a:cs typeface="Calibri"/>
              <a:sym typeface="Calibri"/>
            </a:endParaRPr>
          </a:p>
        </p:txBody>
      </p:sp>
      <p:sp>
        <p:nvSpPr>
          <p:cNvPr id="640" name="Google Shape;640;p26"/>
          <p:cNvSpPr txBox="1"/>
          <p:nvPr/>
        </p:nvSpPr>
        <p:spPr>
          <a:xfrm>
            <a:off x="5828979" y="3235204"/>
            <a:ext cx="16058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Calibri"/>
                <a:ea typeface="Calibri"/>
                <a:cs typeface="Calibri"/>
                <a:sym typeface="Calibri"/>
              </a:rPr>
              <a:t>Total: 86.49%</a:t>
            </a:r>
            <a:endParaRPr b="1" sz="2000">
              <a:solidFill>
                <a:schemeClr val="dk2"/>
              </a:solidFill>
              <a:latin typeface="Calibri"/>
              <a:ea typeface="Calibri"/>
              <a:cs typeface="Calibri"/>
              <a:sym typeface="Calibri"/>
            </a:endParaRPr>
          </a:p>
        </p:txBody>
      </p:sp>
      <p:sp>
        <p:nvSpPr>
          <p:cNvPr id="641" name="Google Shape;641;p26"/>
          <p:cNvSpPr txBox="1"/>
          <p:nvPr/>
        </p:nvSpPr>
        <p:spPr>
          <a:xfrm>
            <a:off x="2574508" y="3253604"/>
            <a:ext cx="16058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Calibri"/>
                <a:ea typeface="Calibri"/>
                <a:cs typeface="Calibri"/>
                <a:sym typeface="Calibri"/>
              </a:rPr>
              <a:t>Total: 89.94%</a:t>
            </a:r>
            <a:endParaRPr b="1" sz="2000">
              <a:solidFill>
                <a:schemeClr val="dk2"/>
              </a:solidFill>
              <a:latin typeface="Calibri"/>
              <a:ea typeface="Calibri"/>
              <a:cs typeface="Calibri"/>
              <a:sym typeface="Calibri"/>
            </a:endParaRPr>
          </a:p>
        </p:txBody>
      </p:sp>
      <p:pic>
        <p:nvPicPr>
          <p:cNvPr id="642" name="Google Shape;642;p26"/>
          <p:cNvPicPr preferRelativeResize="0"/>
          <p:nvPr/>
        </p:nvPicPr>
        <p:blipFill rotWithShape="1">
          <a:blip r:embed="rId3">
            <a:alphaModFix/>
          </a:blip>
          <a:srcRect b="0" l="0" r="0" t="0"/>
          <a:stretch/>
        </p:blipFill>
        <p:spPr>
          <a:xfrm>
            <a:off x="8970563" y="1366379"/>
            <a:ext cx="1742169" cy="1742169"/>
          </a:xfrm>
          <a:prstGeom prst="rect">
            <a:avLst/>
          </a:prstGeom>
          <a:noFill/>
          <a:ln>
            <a:noFill/>
          </a:ln>
        </p:spPr>
      </p:pic>
      <p:pic>
        <p:nvPicPr>
          <p:cNvPr id="643" name="Google Shape;643;p26"/>
          <p:cNvPicPr preferRelativeResize="0"/>
          <p:nvPr/>
        </p:nvPicPr>
        <p:blipFill rotWithShape="1">
          <a:blip r:embed="rId4">
            <a:alphaModFix/>
          </a:blip>
          <a:srcRect b="0" l="0" r="0" t="0"/>
          <a:stretch/>
        </p:blipFill>
        <p:spPr>
          <a:xfrm>
            <a:off x="5725100" y="1393213"/>
            <a:ext cx="1671880" cy="1671880"/>
          </a:xfrm>
          <a:prstGeom prst="rect">
            <a:avLst/>
          </a:prstGeom>
          <a:noFill/>
          <a:ln>
            <a:noFill/>
          </a:ln>
        </p:spPr>
      </p:pic>
      <p:pic>
        <p:nvPicPr>
          <p:cNvPr id="644" name="Google Shape;644;p26"/>
          <p:cNvPicPr preferRelativeResize="0"/>
          <p:nvPr/>
        </p:nvPicPr>
        <p:blipFill rotWithShape="1">
          <a:blip r:embed="rId5">
            <a:alphaModFix/>
          </a:blip>
          <a:srcRect b="0" l="0" r="0" t="0"/>
          <a:stretch/>
        </p:blipFill>
        <p:spPr>
          <a:xfrm>
            <a:off x="2521582" y="1370219"/>
            <a:ext cx="1732312" cy="1732312"/>
          </a:xfrm>
          <a:prstGeom prst="rect">
            <a:avLst/>
          </a:prstGeom>
          <a:noFill/>
          <a:ln>
            <a:noFill/>
          </a:ln>
        </p:spPr>
      </p:pic>
      <p:cxnSp>
        <p:nvCxnSpPr>
          <p:cNvPr id="645" name="Google Shape;645;p26"/>
          <p:cNvCxnSpPr/>
          <p:nvPr/>
        </p:nvCxnSpPr>
        <p:spPr>
          <a:xfrm>
            <a:off x="266758" y="3849397"/>
            <a:ext cx="1216681" cy="0"/>
          </a:xfrm>
          <a:prstGeom prst="straightConnector1">
            <a:avLst/>
          </a:prstGeom>
          <a:noFill/>
          <a:ln cap="flat" cmpd="sng" w="57150">
            <a:solidFill>
              <a:schemeClr val="dk2"/>
            </a:solidFill>
            <a:prstDash val="solid"/>
            <a:miter lim="800000"/>
            <a:headEnd len="sm" w="sm" type="none"/>
            <a:tailEnd len="med" w="med" type="triangle"/>
          </a:ln>
        </p:spPr>
      </p:cxnSp>
      <p:sp>
        <p:nvSpPr>
          <p:cNvPr id="646" name="Google Shape;646;p26"/>
          <p:cNvSpPr txBox="1"/>
          <p:nvPr/>
        </p:nvSpPr>
        <p:spPr>
          <a:xfrm>
            <a:off x="143040" y="3007419"/>
            <a:ext cx="14641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Correct Only:</a:t>
            </a:r>
            <a:endParaRPr/>
          </a:p>
          <a:p>
            <a:pPr indent="0" lvl="0" marL="0" marR="0" rtl="0" algn="ctr">
              <a:spcBef>
                <a:spcPts val="0"/>
              </a:spcBef>
              <a:spcAft>
                <a:spcPts val="0"/>
              </a:spcAft>
              <a:buNone/>
            </a:pPr>
            <a:r>
              <a:rPr b="1" lang="en-US" sz="1800">
                <a:solidFill>
                  <a:schemeClr val="dk2"/>
                </a:solidFill>
                <a:latin typeface="Calibri"/>
                <a:ea typeface="Calibri"/>
                <a:cs typeface="Calibri"/>
                <a:sym typeface="Calibri"/>
              </a:rPr>
              <a:t> 96.83%</a:t>
            </a:r>
            <a:endParaRPr/>
          </a:p>
        </p:txBody>
      </p:sp>
      <p:sp>
        <p:nvSpPr>
          <p:cNvPr id="647" name="Google Shape;647;p26"/>
          <p:cNvSpPr txBox="1"/>
          <p:nvPr/>
        </p:nvSpPr>
        <p:spPr>
          <a:xfrm>
            <a:off x="2785279" y="986700"/>
            <a:ext cx="14001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Edge Hance</a:t>
            </a:r>
            <a:endParaRPr b="1" sz="1800">
              <a:solidFill>
                <a:schemeClr val="dk2"/>
              </a:solidFill>
              <a:latin typeface="Calibri"/>
              <a:ea typeface="Calibri"/>
              <a:cs typeface="Calibri"/>
              <a:sym typeface="Calibri"/>
            </a:endParaRPr>
          </a:p>
        </p:txBody>
      </p:sp>
      <p:sp>
        <p:nvSpPr>
          <p:cNvPr id="648" name="Google Shape;648;p26"/>
          <p:cNvSpPr txBox="1"/>
          <p:nvPr/>
        </p:nvSpPr>
        <p:spPr>
          <a:xfrm>
            <a:off x="6241689" y="996607"/>
            <a:ext cx="6387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Gray</a:t>
            </a:r>
            <a:endParaRPr b="1" sz="1800">
              <a:solidFill>
                <a:schemeClr val="dk2"/>
              </a:solidFill>
              <a:latin typeface="Calibri"/>
              <a:ea typeface="Calibri"/>
              <a:cs typeface="Calibri"/>
              <a:sym typeface="Calibri"/>
            </a:endParaRPr>
          </a:p>
        </p:txBody>
      </p:sp>
      <p:sp>
        <p:nvSpPr>
          <p:cNvPr id="649" name="Google Shape;649;p26"/>
          <p:cNvSpPr txBox="1"/>
          <p:nvPr/>
        </p:nvSpPr>
        <p:spPr>
          <a:xfrm>
            <a:off x="9213580" y="996607"/>
            <a:ext cx="1400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Mirror Up</a:t>
            </a:r>
            <a:endParaRPr b="1" sz="1800">
              <a:solidFill>
                <a:schemeClr val="dk2"/>
              </a:solidFill>
              <a:latin typeface="Calibri"/>
              <a:ea typeface="Calibri"/>
              <a:cs typeface="Calibri"/>
              <a:sym typeface="Calibri"/>
            </a:endParaRPr>
          </a:p>
        </p:txBody>
      </p:sp>
      <p:grpSp>
        <p:nvGrpSpPr>
          <p:cNvPr id="650" name="Google Shape;650;p26"/>
          <p:cNvGrpSpPr/>
          <p:nvPr/>
        </p:nvGrpSpPr>
        <p:grpSpPr>
          <a:xfrm>
            <a:off x="1798100" y="3592547"/>
            <a:ext cx="3172510" cy="2593057"/>
            <a:chOff x="1798100" y="3592547"/>
            <a:chExt cx="3172510" cy="2593057"/>
          </a:xfrm>
        </p:grpSpPr>
        <p:grpSp>
          <p:nvGrpSpPr>
            <p:cNvPr id="651" name="Google Shape;651;p26"/>
            <p:cNvGrpSpPr/>
            <p:nvPr/>
          </p:nvGrpSpPr>
          <p:grpSpPr>
            <a:xfrm>
              <a:off x="1798100" y="3727556"/>
              <a:ext cx="3016937" cy="2458048"/>
              <a:chOff x="1798100" y="3727556"/>
              <a:chExt cx="3016937" cy="2458048"/>
            </a:xfrm>
          </p:grpSpPr>
          <p:pic>
            <p:nvPicPr>
              <p:cNvPr id="652" name="Google Shape;652;p26"/>
              <p:cNvPicPr preferRelativeResize="0"/>
              <p:nvPr/>
            </p:nvPicPr>
            <p:blipFill rotWithShape="1">
              <a:blip r:embed="rId6">
                <a:alphaModFix/>
              </a:blip>
              <a:srcRect b="0" l="0" r="0" t="0"/>
              <a:stretch/>
            </p:blipFill>
            <p:spPr>
              <a:xfrm>
                <a:off x="1798100" y="3727556"/>
                <a:ext cx="3016937" cy="2458048"/>
              </a:xfrm>
              <a:prstGeom prst="rect">
                <a:avLst/>
              </a:prstGeom>
              <a:noFill/>
              <a:ln>
                <a:noFill/>
              </a:ln>
            </p:spPr>
          </p:pic>
          <p:sp>
            <p:nvSpPr>
              <p:cNvPr id="653" name="Google Shape;653;p26"/>
              <p:cNvSpPr/>
              <p:nvPr/>
            </p:nvSpPr>
            <p:spPr>
              <a:xfrm>
                <a:off x="2091286" y="4878124"/>
                <a:ext cx="2262666" cy="1081482"/>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654" name="Google Shape;654;p26"/>
              <p:cNvSpPr txBox="1"/>
              <p:nvPr/>
            </p:nvSpPr>
            <p:spPr>
              <a:xfrm>
                <a:off x="2246572" y="4103946"/>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0.994</a:t>
                </a:r>
                <a:endParaRPr sz="2400">
                  <a:solidFill>
                    <a:schemeClr val="lt1"/>
                  </a:solidFill>
                  <a:latin typeface="Calibri"/>
                  <a:ea typeface="Calibri"/>
                  <a:cs typeface="Calibri"/>
                  <a:sym typeface="Calibri"/>
                </a:endParaRPr>
              </a:p>
            </p:txBody>
          </p:sp>
          <p:sp>
            <p:nvSpPr>
              <p:cNvPr id="655" name="Google Shape;655;p26"/>
              <p:cNvSpPr txBox="1"/>
              <p:nvPr/>
            </p:nvSpPr>
            <p:spPr>
              <a:xfrm>
                <a:off x="3322373" y="5188032"/>
                <a:ext cx="876405" cy="461665"/>
              </a:xfrm>
              <a:prstGeom prst="rect">
                <a:avLst/>
              </a:prstGeom>
              <a:solidFill>
                <a:srgbClr val="749EC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0.808</a:t>
                </a:r>
                <a:endParaRPr sz="2400">
                  <a:solidFill>
                    <a:schemeClr val="lt1"/>
                  </a:solidFill>
                  <a:latin typeface="Calibri"/>
                  <a:ea typeface="Calibri"/>
                  <a:cs typeface="Calibri"/>
                  <a:sym typeface="Calibri"/>
                </a:endParaRPr>
              </a:p>
            </p:txBody>
          </p:sp>
        </p:grpSp>
        <p:sp>
          <p:nvSpPr>
            <p:cNvPr id="656" name="Google Shape;656;p26"/>
            <p:cNvSpPr txBox="1"/>
            <p:nvPr/>
          </p:nvSpPr>
          <p:spPr>
            <a:xfrm>
              <a:off x="3537178" y="3592547"/>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grpSp>
        <p:nvGrpSpPr>
          <p:cNvPr id="657" name="Google Shape;657;p26"/>
          <p:cNvGrpSpPr/>
          <p:nvPr/>
        </p:nvGrpSpPr>
        <p:grpSpPr>
          <a:xfrm>
            <a:off x="5014114" y="3573667"/>
            <a:ext cx="3086514" cy="2601772"/>
            <a:chOff x="5014114" y="3573667"/>
            <a:chExt cx="3086514" cy="2601772"/>
          </a:xfrm>
        </p:grpSpPr>
        <p:grpSp>
          <p:nvGrpSpPr>
            <p:cNvPr id="658" name="Google Shape;658;p26"/>
            <p:cNvGrpSpPr/>
            <p:nvPr/>
          </p:nvGrpSpPr>
          <p:grpSpPr>
            <a:xfrm>
              <a:off x="5014114" y="3681024"/>
              <a:ext cx="2986787" cy="2494415"/>
              <a:chOff x="5014114" y="3681024"/>
              <a:chExt cx="2986787" cy="2494415"/>
            </a:xfrm>
          </p:grpSpPr>
          <p:pic>
            <p:nvPicPr>
              <p:cNvPr id="659" name="Google Shape;659;p26"/>
              <p:cNvPicPr preferRelativeResize="0"/>
              <p:nvPr/>
            </p:nvPicPr>
            <p:blipFill rotWithShape="1">
              <a:blip r:embed="rId7">
                <a:alphaModFix/>
              </a:blip>
              <a:srcRect b="0" l="0" r="0" t="0"/>
              <a:stretch/>
            </p:blipFill>
            <p:spPr>
              <a:xfrm>
                <a:off x="5014114" y="3681024"/>
                <a:ext cx="2986787" cy="2494415"/>
              </a:xfrm>
              <a:prstGeom prst="rect">
                <a:avLst/>
              </a:prstGeom>
              <a:noFill/>
              <a:ln>
                <a:noFill/>
              </a:ln>
            </p:spPr>
          </p:pic>
          <p:sp>
            <p:nvSpPr>
              <p:cNvPr id="660" name="Google Shape;660;p26"/>
              <p:cNvSpPr/>
              <p:nvPr/>
            </p:nvSpPr>
            <p:spPr>
              <a:xfrm>
                <a:off x="5269158" y="4898734"/>
                <a:ext cx="2262666" cy="1015551"/>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661" name="Google Shape;661;p26"/>
              <p:cNvSpPr txBox="1"/>
              <p:nvPr/>
            </p:nvSpPr>
            <p:spPr>
              <a:xfrm>
                <a:off x="5390776" y="4107789"/>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1.000</a:t>
                </a:r>
                <a:endParaRPr sz="2400">
                  <a:solidFill>
                    <a:schemeClr val="lt1"/>
                  </a:solidFill>
                  <a:latin typeface="Calibri"/>
                  <a:ea typeface="Calibri"/>
                  <a:cs typeface="Calibri"/>
                  <a:sym typeface="Calibri"/>
                </a:endParaRPr>
              </a:p>
            </p:txBody>
          </p:sp>
          <p:sp>
            <p:nvSpPr>
              <p:cNvPr id="662" name="Google Shape;662;p26"/>
              <p:cNvSpPr txBox="1"/>
              <p:nvPr/>
            </p:nvSpPr>
            <p:spPr>
              <a:xfrm>
                <a:off x="6507507" y="5190710"/>
                <a:ext cx="876405" cy="461665"/>
              </a:xfrm>
              <a:prstGeom prst="rect">
                <a:avLst/>
              </a:prstGeom>
              <a:solidFill>
                <a:srgbClr val="83A8C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0.734</a:t>
                </a:r>
                <a:endParaRPr sz="2400">
                  <a:solidFill>
                    <a:schemeClr val="lt1"/>
                  </a:solidFill>
                  <a:latin typeface="Calibri"/>
                  <a:ea typeface="Calibri"/>
                  <a:cs typeface="Calibri"/>
                  <a:sym typeface="Calibri"/>
                </a:endParaRPr>
              </a:p>
            </p:txBody>
          </p:sp>
        </p:grpSp>
        <p:sp>
          <p:nvSpPr>
            <p:cNvPr id="663" name="Google Shape;663;p26"/>
            <p:cNvSpPr txBox="1"/>
            <p:nvPr/>
          </p:nvSpPr>
          <p:spPr>
            <a:xfrm>
              <a:off x="6667196" y="3573667"/>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grpSp>
        <p:nvGrpSpPr>
          <p:cNvPr id="664" name="Google Shape;664;p26"/>
          <p:cNvGrpSpPr/>
          <p:nvPr/>
        </p:nvGrpSpPr>
        <p:grpSpPr>
          <a:xfrm>
            <a:off x="8254101" y="3558580"/>
            <a:ext cx="3112528" cy="2603940"/>
            <a:chOff x="8254101" y="3558580"/>
            <a:chExt cx="3112528" cy="2603940"/>
          </a:xfrm>
        </p:grpSpPr>
        <p:grpSp>
          <p:nvGrpSpPr>
            <p:cNvPr id="665" name="Google Shape;665;p26"/>
            <p:cNvGrpSpPr/>
            <p:nvPr/>
          </p:nvGrpSpPr>
          <p:grpSpPr>
            <a:xfrm>
              <a:off x="8254101" y="3681024"/>
              <a:ext cx="3038816" cy="2481496"/>
              <a:chOff x="8254101" y="3681024"/>
              <a:chExt cx="3038816" cy="2481496"/>
            </a:xfrm>
          </p:grpSpPr>
          <p:pic>
            <p:nvPicPr>
              <p:cNvPr id="666" name="Google Shape;666;p26"/>
              <p:cNvPicPr preferRelativeResize="0"/>
              <p:nvPr/>
            </p:nvPicPr>
            <p:blipFill rotWithShape="1">
              <a:blip r:embed="rId8">
                <a:alphaModFix/>
              </a:blip>
              <a:srcRect b="0" l="0" r="0" t="0"/>
              <a:stretch/>
            </p:blipFill>
            <p:spPr>
              <a:xfrm>
                <a:off x="8254101" y="3681024"/>
                <a:ext cx="3038816" cy="2481496"/>
              </a:xfrm>
              <a:prstGeom prst="rect">
                <a:avLst/>
              </a:prstGeom>
              <a:noFill/>
              <a:ln>
                <a:noFill/>
              </a:ln>
            </p:spPr>
          </p:pic>
          <p:sp>
            <p:nvSpPr>
              <p:cNvPr id="667" name="Google Shape;667;p26"/>
              <p:cNvSpPr/>
              <p:nvPr/>
            </p:nvSpPr>
            <p:spPr>
              <a:xfrm>
                <a:off x="8515403" y="4888328"/>
                <a:ext cx="2284449" cy="1061074"/>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668" name="Google Shape;668;p26"/>
              <p:cNvSpPr txBox="1"/>
              <p:nvPr/>
            </p:nvSpPr>
            <p:spPr>
              <a:xfrm>
                <a:off x="8677600" y="4103946"/>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1.000</a:t>
                </a:r>
                <a:endParaRPr sz="2400">
                  <a:solidFill>
                    <a:schemeClr val="lt1"/>
                  </a:solidFill>
                  <a:latin typeface="Calibri"/>
                  <a:ea typeface="Calibri"/>
                  <a:cs typeface="Calibri"/>
                  <a:sym typeface="Calibri"/>
                </a:endParaRPr>
              </a:p>
            </p:txBody>
          </p:sp>
          <p:sp>
            <p:nvSpPr>
              <p:cNvPr id="669" name="Google Shape;669;p26"/>
              <p:cNvSpPr txBox="1"/>
              <p:nvPr/>
            </p:nvSpPr>
            <p:spPr>
              <a:xfrm>
                <a:off x="9773508" y="5188032"/>
                <a:ext cx="876405" cy="461665"/>
              </a:xfrm>
              <a:prstGeom prst="rect">
                <a:avLst/>
              </a:prstGeom>
              <a:solidFill>
                <a:srgbClr val="BCD0E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0.458</a:t>
                </a:r>
                <a:endParaRPr sz="2400">
                  <a:solidFill>
                    <a:schemeClr val="lt1"/>
                  </a:solidFill>
                  <a:latin typeface="Calibri"/>
                  <a:ea typeface="Calibri"/>
                  <a:cs typeface="Calibri"/>
                  <a:sym typeface="Calibri"/>
                </a:endParaRPr>
              </a:p>
            </p:txBody>
          </p:sp>
        </p:grpSp>
        <p:sp>
          <p:nvSpPr>
            <p:cNvPr id="670" name="Google Shape;670;p26"/>
            <p:cNvSpPr txBox="1"/>
            <p:nvPr/>
          </p:nvSpPr>
          <p:spPr>
            <a:xfrm>
              <a:off x="9933197" y="3558580"/>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pic>
        <p:nvPicPr>
          <p:cNvPr descr="Picture 10" id="671" name="Google Shape;671;p26"/>
          <p:cNvPicPr preferRelativeResize="0"/>
          <p:nvPr/>
        </p:nvPicPr>
        <p:blipFill rotWithShape="1">
          <a:blip r:embed="rId9">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675" name="Shape 675"/>
        <p:cNvGrpSpPr/>
        <p:nvPr/>
      </p:nvGrpSpPr>
      <p:grpSpPr>
        <a:xfrm>
          <a:off x="0" y="0"/>
          <a:ext cx="0" cy="0"/>
          <a:chOff x="0" y="0"/>
          <a:chExt cx="0" cy="0"/>
        </a:xfrm>
      </p:grpSpPr>
      <p:sp>
        <p:nvSpPr>
          <p:cNvPr id="676" name="Google Shape;676;p27"/>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27"/>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4 - Effective for Portrait</a:t>
            </a:r>
            <a:endParaRPr/>
          </a:p>
        </p:txBody>
      </p:sp>
      <p:sp>
        <p:nvSpPr>
          <p:cNvPr id="678" name="Google Shape;678;p27"/>
          <p:cNvSpPr txBox="1"/>
          <p:nvPr/>
        </p:nvSpPr>
        <p:spPr>
          <a:xfrm>
            <a:off x="5307651" y="3298466"/>
            <a:ext cx="18894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alibri"/>
                <a:ea typeface="Calibri"/>
                <a:cs typeface="Calibri"/>
                <a:sym typeface="Calibri"/>
              </a:rPr>
              <a:t>Total: 85.63%</a:t>
            </a:r>
            <a:endParaRPr b="1" sz="2400">
              <a:solidFill>
                <a:schemeClr val="dk2"/>
              </a:solidFill>
              <a:latin typeface="Calibri"/>
              <a:ea typeface="Calibri"/>
              <a:cs typeface="Calibri"/>
              <a:sym typeface="Calibri"/>
            </a:endParaRPr>
          </a:p>
        </p:txBody>
      </p:sp>
      <p:pic>
        <p:nvPicPr>
          <p:cNvPr id="679" name="Google Shape;679;p27"/>
          <p:cNvPicPr preferRelativeResize="0"/>
          <p:nvPr/>
        </p:nvPicPr>
        <p:blipFill rotWithShape="1">
          <a:blip r:embed="rId3">
            <a:alphaModFix/>
          </a:blip>
          <a:srcRect b="0" l="0" r="0" t="0"/>
          <a:stretch/>
        </p:blipFill>
        <p:spPr>
          <a:xfrm>
            <a:off x="5307651" y="1570702"/>
            <a:ext cx="1734704" cy="1579755"/>
          </a:xfrm>
          <a:prstGeom prst="rect">
            <a:avLst/>
          </a:prstGeom>
          <a:noFill/>
          <a:ln>
            <a:noFill/>
          </a:ln>
        </p:spPr>
      </p:pic>
      <p:sp>
        <p:nvSpPr>
          <p:cNvPr id="680" name="Google Shape;680;p27"/>
          <p:cNvSpPr txBox="1"/>
          <p:nvPr/>
        </p:nvSpPr>
        <p:spPr>
          <a:xfrm>
            <a:off x="5091713" y="1122160"/>
            <a:ext cx="2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Remove Background</a:t>
            </a:r>
            <a:endParaRPr sz="1800">
              <a:solidFill>
                <a:schemeClr val="dk2"/>
              </a:solidFill>
              <a:latin typeface="Calibri"/>
              <a:ea typeface="Calibri"/>
              <a:cs typeface="Calibri"/>
              <a:sym typeface="Calibri"/>
            </a:endParaRPr>
          </a:p>
        </p:txBody>
      </p:sp>
      <p:cxnSp>
        <p:nvCxnSpPr>
          <p:cNvPr id="681" name="Google Shape;681;p27"/>
          <p:cNvCxnSpPr/>
          <p:nvPr/>
        </p:nvCxnSpPr>
        <p:spPr>
          <a:xfrm>
            <a:off x="2683291" y="3983710"/>
            <a:ext cx="1216681" cy="0"/>
          </a:xfrm>
          <a:prstGeom prst="straightConnector1">
            <a:avLst/>
          </a:prstGeom>
          <a:noFill/>
          <a:ln cap="flat" cmpd="sng" w="57150">
            <a:solidFill>
              <a:schemeClr val="dk2"/>
            </a:solidFill>
            <a:prstDash val="solid"/>
            <a:miter lim="800000"/>
            <a:headEnd len="sm" w="sm" type="none"/>
            <a:tailEnd len="med" w="med" type="triangle"/>
          </a:ln>
        </p:spPr>
      </p:cxnSp>
      <p:sp>
        <p:nvSpPr>
          <p:cNvPr id="682" name="Google Shape;682;p27"/>
          <p:cNvSpPr txBox="1"/>
          <p:nvPr/>
        </p:nvSpPr>
        <p:spPr>
          <a:xfrm>
            <a:off x="2551697" y="3134175"/>
            <a:ext cx="14641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Correct Only:</a:t>
            </a:r>
            <a:endParaRPr/>
          </a:p>
          <a:p>
            <a:pPr indent="0" lvl="0" marL="0" marR="0" rtl="0" algn="ctr">
              <a:spcBef>
                <a:spcPts val="0"/>
              </a:spcBef>
              <a:spcAft>
                <a:spcPts val="0"/>
              </a:spcAft>
              <a:buNone/>
            </a:pPr>
            <a:r>
              <a:rPr b="1" lang="en-US" sz="1800">
                <a:solidFill>
                  <a:schemeClr val="dk2"/>
                </a:solidFill>
                <a:latin typeface="Calibri"/>
                <a:ea typeface="Calibri"/>
                <a:cs typeface="Calibri"/>
                <a:sym typeface="Calibri"/>
              </a:rPr>
              <a:t> 96.83%</a:t>
            </a:r>
            <a:endParaRPr/>
          </a:p>
        </p:txBody>
      </p:sp>
      <p:sp>
        <p:nvSpPr>
          <p:cNvPr id="683" name="Google Shape;683;p27"/>
          <p:cNvSpPr/>
          <p:nvPr/>
        </p:nvSpPr>
        <p:spPr>
          <a:xfrm>
            <a:off x="4964667" y="3983710"/>
            <a:ext cx="2262666" cy="1056826"/>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grpSp>
        <p:nvGrpSpPr>
          <p:cNvPr id="684" name="Google Shape;684;p27"/>
          <p:cNvGrpSpPr/>
          <p:nvPr/>
        </p:nvGrpSpPr>
        <p:grpSpPr>
          <a:xfrm>
            <a:off x="4742910" y="3716818"/>
            <a:ext cx="3025214" cy="2577866"/>
            <a:chOff x="4742910" y="3716818"/>
            <a:chExt cx="3025214" cy="2577866"/>
          </a:xfrm>
        </p:grpSpPr>
        <p:grpSp>
          <p:nvGrpSpPr>
            <p:cNvPr id="685" name="Google Shape;685;p27"/>
            <p:cNvGrpSpPr/>
            <p:nvPr/>
          </p:nvGrpSpPr>
          <p:grpSpPr>
            <a:xfrm>
              <a:off x="4742910" y="3835701"/>
              <a:ext cx="2929746" cy="2458983"/>
              <a:chOff x="4742910" y="3835701"/>
              <a:chExt cx="2929746" cy="2458983"/>
            </a:xfrm>
          </p:grpSpPr>
          <p:pic>
            <p:nvPicPr>
              <p:cNvPr id="686" name="Google Shape;686;p27"/>
              <p:cNvPicPr preferRelativeResize="0"/>
              <p:nvPr/>
            </p:nvPicPr>
            <p:blipFill rotWithShape="1">
              <a:blip r:embed="rId4">
                <a:alphaModFix/>
              </a:blip>
              <a:srcRect b="0" l="0" r="0" t="0"/>
              <a:stretch/>
            </p:blipFill>
            <p:spPr>
              <a:xfrm>
                <a:off x="4742910" y="3835701"/>
                <a:ext cx="2929746" cy="2458983"/>
              </a:xfrm>
              <a:prstGeom prst="rect">
                <a:avLst/>
              </a:prstGeom>
              <a:noFill/>
              <a:ln>
                <a:noFill/>
              </a:ln>
            </p:spPr>
          </p:pic>
          <p:sp>
            <p:nvSpPr>
              <p:cNvPr id="687" name="Google Shape;687;p27"/>
              <p:cNvSpPr txBox="1"/>
              <p:nvPr/>
            </p:nvSpPr>
            <p:spPr>
              <a:xfrm>
                <a:off x="5091712" y="4281290"/>
                <a:ext cx="876405" cy="461665"/>
              </a:xfrm>
              <a:prstGeom prst="rect">
                <a:avLst/>
              </a:prstGeom>
              <a:solidFill>
                <a:srgbClr val="5386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0.895</a:t>
                </a:r>
                <a:endParaRPr sz="2400">
                  <a:solidFill>
                    <a:schemeClr val="lt1"/>
                  </a:solidFill>
                  <a:latin typeface="Calibri"/>
                  <a:ea typeface="Calibri"/>
                  <a:cs typeface="Calibri"/>
                  <a:sym typeface="Calibri"/>
                </a:endParaRPr>
              </a:p>
            </p:txBody>
          </p:sp>
          <p:sp>
            <p:nvSpPr>
              <p:cNvPr id="688" name="Google Shape;688;p27"/>
              <p:cNvSpPr txBox="1"/>
              <p:nvPr/>
            </p:nvSpPr>
            <p:spPr>
              <a:xfrm>
                <a:off x="6175003" y="5336272"/>
                <a:ext cx="876405" cy="461665"/>
              </a:xfrm>
              <a:prstGeom prst="rect">
                <a:avLst/>
              </a:prstGeom>
              <a:solidFill>
                <a:srgbClr val="5F8FB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0.819</a:t>
                </a:r>
                <a:endParaRPr sz="2400">
                  <a:solidFill>
                    <a:schemeClr val="lt1"/>
                  </a:solidFill>
                  <a:latin typeface="Calibri"/>
                  <a:ea typeface="Calibri"/>
                  <a:cs typeface="Calibri"/>
                  <a:sym typeface="Calibri"/>
                </a:endParaRPr>
              </a:p>
            </p:txBody>
          </p:sp>
        </p:grpSp>
        <p:sp>
          <p:nvSpPr>
            <p:cNvPr id="689" name="Google Shape;689;p27"/>
            <p:cNvSpPr txBox="1"/>
            <p:nvPr/>
          </p:nvSpPr>
          <p:spPr>
            <a:xfrm>
              <a:off x="6334692" y="3716818"/>
              <a:ext cx="14334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386B4"/>
                  </a:solidFill>
                  <a:latin typeface="Calibri"/>
                  <a:ea typeface="Calibri"/>
                  <a:cs typeface="Calibri"/>
                  <a:sym typeface="Calibri"/>
                </a:rPr>
                <a:t>(Only Correct)</a:t>
              </a:r>
              <a:endParaRPr sz="1400">
                <a:solidFill>
                  <a:srgbClr val="5386B4"/>
                </a:solidFill>
                <a:latin typeface="Calibri"/>
                <a:ea typeface="Calibri"/>
                <a:cs typeface="Calibri"/>
                <a:sym typeface="Calibri"/>
              </a:endParaRPr>
            </a:p>
          </p:txBody>
        </p:sp>
      </p:grpSp>
      <p:sp>
        <p:nvSpPr>
          <p:cNvPr id="690" name="Google Shape;690;p27"/>
          <p:cNvSpPr/>
          <p:nvPr/>
        </p:nvSpPr>
        <p:spPr>
          <a:xfrm>
            <a:off x="4951777" y="3983711"/>
            <a:ext cx="2275556" cy="1056826"/>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pic>
        <p:nvPicPr>
          <p:cNvPr descr="Picture 10" id="691" name="Google Shape;691;p27"/>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695" name="Shape 695"/>
        <p:cNvGrpSpPr/>
        <p:nvPr/>
      </p:nvGrpSpPr>
      <p:grpSpPr>
        <a:xfrm>
          <a:off x="0" y="0"/>
          <a:ext cx="0" cy="0"/>
          <a:chOff x="0" y="0"/>
          <a:chExt cx="0" cy="0"/>
        </a:xfrm>
      </p:grpSpPr>
      <p:sp>
        <p:nvSpPr>
          <p:cNvPr id="696" name="Google Shape;696;p28"/>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7" name="Google Shape;697;p28"/>
          <p:cNvPicPr preferRelativeResize="0"/>
          <p:nvPr/>
        </p:nvPicPr>
        <p:blipFill rotWithShape="1">
          <a:blip r:embed="rId3">
            <a:alphaModFix/>
          </a:blip>
          <a:srcRect b="0" l="0" r="0" t="0"/>
          <a:stretch/>
        </p:blipFill>
        <p:spPr>
          <a:xfrm>
            <a:off x="1090412" y="1451605"/>
            <a:ext cx="5834936" cy="4786744"/>
          </a:xfrm>
          <a:prstGeom prst="rect">
            <a:avLst/>
          </a:prstGeom>
          <a:noFill/>
          <a:ln>
            <a:noFill/>
          </a:ln>
        </p:spPr>
      </p:pic>
      <p:sp>
        <p:nvSpPr>
          <p:cNvPr id="698" name="Google Shape;698;p28"/>
          <p:cNvSpPr txBox="1"/>
          <p:nvPr/>
        </p:nvSpPr>
        <p:spPr>
          <a:xfrm>
            <a:off x="7666646" y="2721592"/>
            <a:ext cx="3499676"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2"/>
                </a:solidFill>
                <a:latin typeface="Calibri"/>
                <a:ea typeface="Calibri"/>
                <a:cs typeface="Calibri"/>
                <a:sym typeface="Calibri"/>
              </a:rPr>
              <a:t>Ensemble Acc: 87.00%</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Portrait: 85.5%</a:t>
            </a:r>
            <a:endParaRPr/>
          </a:p>
          <a:p>
            <a:pPr indent="-133350" lvl="0" marL="28575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Stable Diffusion: 88.5%</a:t>
            </a:r>
            <a:endParaRPr/>
          </a:p>
        </p:txBody>
      </p:sp>
      <p:sp>
        <p:nvSpPr>
          <p:cNvPr id="699" name="Google Shape;699;p28"/>
          <p:cNvSpPr/>
          <p:nvPr/>
        </p:nvSpPr>
        <p:spPr>
          <a:xfrm>
            <a:off x="1090412" y="3003772"/>
            <a:ext cx="383664" cy="390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28"/>
          <p:cNvSpPr txBox="1"/>
          <p:nvPr/>
        </p:nvSpPr>
        <p:spPr>
          <a:xfrm>
            <a:off x="2075159" y="2420485"/>
            <a:ext cx="1237839" cy="646331"/>
          </a:xfrm>
          <a:prstGeom prst="rect">
            <a:avLst/>
          </a:prstGeom>
          <a:solidFill>
            <a:srgbClr val="0839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0.855</a:t>
            </a:r>
            <a:endParaRPr sz="3600">
              <a:solidFill>
                <a:schemeClr val="lt1"/>
              </a:solidFill>
              <a:latin typeface="Calibri"/>
              <a:ea typeface="Calibri"/>
              <a:cs typeface="Calibri"/>
              <a:sym typeface="Calibri"/>
            </a:endParaRPr>
          </a:p>
        </p:txBody>
      </p:sp>
      <p:sp>
        <p:nvSpPr>
          <p:cNvPr id="701" name="Google Shape;701;p28"/>
          <p:cNvSpPr txBox="1"/>
          <p:nvPr/>
        </p:nvSpPr>
        <p:spPr>
          <a:xfrm>
            <a:off x="4228463" y="4457764"/>
            <a:ext cx="1237839" cy="646331"/>
          </a:xfrm>
          <a:prstGeom prst="rect">
            <a:avLst/>
          </a:prstGeom>
          <a:solidFill>
            <a:srgbClr val="08306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0.885</a:t>
            </a:r>
            <a:endParaRPr sz="3600">
              <a:solidFill>
                <a:schemeClr val="lt1"/>
              </a:solidFill>
              <a:latin typeface="Calibri"/>
              <a:ea typeface="Calibri"/>
              <a:cs typeface="Calibri"/>
              <a:sym typeface="Calibri"/>
            </a:endParaRPr>
          </a:p>
        </p:txBody>
      </p:sp>
      <p:sp>
        <p:nvSpPr>
          <p:cNvPr id="702" name="Google Shape;702;p28"/>
          <p:cNvSpPr txBox="1"/>
          <p:nvPr/>
        </p:nvSpPr>
        <p:spPr>
          <a:xfrm>
            <a:off x="360650" y="129867"/>
            <a:ext cx="60977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Adjust Test Data</a:t>
            </a:r>
            <a:endParaRPr/>
          </a:p>
        </p:txBody>
      </p:sp>
      <p:pic>
        <p:nvPicPr>
          <p:cNvPr descr="Picture 10" id="703" name="Google Shape;703;p28"/>
          <p:cNvPicPr preferRelativeResize="0"/>
          <p:nvPr/>
        </p:nvPicPr>
        <p:blipFill rotWithShape="1">
          <a:blip r:embed="rId4">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707" name="Shape 707"/>
        <p:cNvGrpSpPr/>
        <p:nvPr/>
      </p:nvGrpSpPr>
      <p:grpSpPr>
        <a:xfrm>
          <a:off x="0" y="0"/>
          <a:ext cx="0" cy="0"/>
          <a:chOff x="0" y="0"/>
          <a:chExt cx="0" cy="0"/>
        </a:xfrm>
      </p:grpSpPr>
      <p:grpSp>
        <p:nvGrpSpPr>
          <p:cNvPr id="708" name="Google Shape;708;p29"/>
          <p:cNvGrpSpPr/>
          <p:nvPr/>
        </p:nvGrpSpPr>
        <p:grpSpPr>
          <a:xfrm>
            <a:off x="6096000" y="1591368"/>
            <a:ext cx="5076272" cy="4245921"/>
            <a:chOff x="6096000" y="1591368"/>
            <a:chExt cx="5076272" cy="4245921"/>
          </a:xfrm>
        </p:grpSpPr>
        <p:pic>
          <p:nvPicPr>
            <p:cNvPr id="709" name="Google Shape;709;p29"/>
            <p:cNvPicPr preferRelativeResize="0"/>
            <p:nvPr/>
          </p:nvPicPr>
          <p:blipFill rotWithShape="1">
            <a:blip r:embed="rId3">
              <a:alphaModFix/>
            </a:blip>
            <a:srcRect b="0" l="0" r="0" t="0"/>
            <a:stretch/>
          </p:blipFill>
          <p:spPr>
            <a:xfrm>
              <a:off x="6096000" y="1591368"/>
              <a:ext cx="5076272" cy="4245921"/>
            </a:xfrm>
            <a:prstGeom prst="rect">
              <a:avLst/>
            </a:prstGeom>
            <a:noFill/>
            <a:ln>
              <a:noFill/>
            </a:ln>
          </p:spPr>
        </p:pic>
        <p:sp>
          <p:nvSpPr>
            <p:cNvPr id="710" name="Google Shape;710;p29"/>
            <p:cNvSpPr txBox="1"/>
            <p:nvPr/>
          </p:nvSpPr>
          <p:spPr>
            <a:xfrm>
              <a:off x="6894431" y="2382700"/>
              <a:ext cx="1237839" cy="646331"/>
            </a:xfrm>
            <a:prstGeom prst="rect">
              <a:avLst/>
            </a:prstGeom>
            <a:solidFill>
              <a:srgbClr val="0839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0.960</a:t>
              </a:r>
              <a:endParaRPr sz="3600">
                <a:solidFill>
                  <a:schemeClr val="lt1"/>
                </a:solidFill>
                <a:latin typeface="Calibri"/>
                <a:ea typeface="Calibri"/>
                <a:cs typeface="Calibri"/>
                <a:sym typeface="Calibri"/>
              </a:endParaRPr>
            </a:p>
          </p:txBody>
        </p:sp>
        <p:sp>
          <p:nvSpPr>
            <p:cNvPr id="711" name="Google Shape;711;p29"/>
            <p:cNvSpPr txBox="1"/>
            <p:nvPr/>
          </p:nvSpPr>
          <p:spPr>
            <a:xfrm>
              <a:off x="6894431" y="4159905"/>
              <a:ext cx="1237839" cy="646331"/>
            </a:xfrm>
            <a:prstGeom prst="rect">
              <a:avLst/>
            </a:prstGeom>
            <a:solidFill>
              <a:srgbClr val="08306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0.995</a:t>
              </a:r>
              <a:endParaRPr sz="3600">
                <a:solidFill>
                  <a:schemeClr val="lt1"/>
                </a:solidFill>
                <a:latin typeface="Calibri"/>
                <a:ea typeface="Calibri"/>
                <a:cs typeface="Calibri"/>
                <a:sym typeface="Calibri"/>
              </a:endParaRPr>
            </a:p>
          </p:txBody>
        </p:sp>
      </p:grpSp>
      <p:sp>
        <p:nvSpPr>
          <p:cNvPr id="712" name="Google Shape;712;p29"/>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 name="Google Shape;713;p29"/>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Remix for All Test Data</a:t>
            </a:r>
            <a:endParaRPr/>
          </a:p>
        </p:txBody>
      </p:sp>
      <p:sp>
        <p:nvSpPr>
          <p:cNvPr id="714" name="Google Shape;714;p29"/>
          <p:cNvSpPr txBox="1"/>
          <p:nvPr/>
        </p:nvSpPr>
        <p:spPr>
          <a:xfrm>
            <a:off x="7967195" y="1081596"/>
            <a:ext cx="14641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Total: 48.25%</a:t>
            </a:r>
            <a:endParaRPr b="1" sz="1800">
              <a:solidFill>
                <a:schemeClr val="dk2"/>
              </a:solidFill>
              <a:latin typeface="Calibri"/>
              <a:ea typeface="Calibri"/>
              <a:cs typeface="Calibri"/>
              <a:sym typeface="Calibri"/>
            </a:endParaRPr>
          </a:p>
        </p:txBody>
      </p:sp>
      <p:pic>
        <p:nvPicPr>
          <p:cNvPr id="715" name="Google Shape;715;p29"/>
          <p:cNvPicPr preferRelativeResize="0"/>
          <p:nvPr/>
        </p:nvPicPr>
        <p:blipFill rotWithShape="1">
          <a:blip r:embed="rId4">
            <a:alphaModFix/>
          </a:blip>
          <a:srcRect b="0" l="0" r="0" t="0"/>
          <a:stretch/>
        </p:blipFill>
        <p:spPr>
          <a:xfrm>
            <a:off x="695683" y="1714500"/>
            <a:ext cx="1927202" cy="1755058"/>
          </a:xfrm>
          <a:prstGeom prst="rect">
            <a:avLst/>
          </a:prstGeom>
          <a:noFill/>
          <a:ln>
            <a:noFill/>
          </a:ln>
        </p:spPr>
      </p:pic>
      <p:pic>
        <p:nvPicPr>
          <p:cNvPr id="716" name="Google Shape;716;p29"/>
          <p:cNvPicPr preferRelativeResize="0"/>
          <p:nvPr/>
        </p:nvPicPr>
        <p:blipFill rotWithShape="1">
          <a:blip r:embed="rId5">
            <a:alphaModFix/>
          </a:blip>
          <a:srcRect b="0" l="0" r="0" t="0"/>
          <a:stretch/>
        </p:blipFill>
        <p:spPr>
          <a:xfrm>
            <a:off x="3553987" y="1714500"/>
            <a:ext cx="1772265" cy="1772265"/>
          </a:xfrm>
          <a:prstGeom prst="rect">
            <a:avLst/>
          </a:prstGeom>
          <a:noFill/>
          <a:ln>
            <a:noFill/>
          </a:ln>
        </p:spPr>
      </p:pic>
      <p:sp>
        <p:nvSpPr>
          <p:cNvPr id="717" name="Google Shape;717;p29"/>
          <p:cNvSpPr txBox="1"/>
          <p:nvPr/>
        </p:nvSpPr>
        <p:spPr>
          <a:xfrm>
            <a:off x="665079" y="3559742"/>
            <a:ext cx="1968296" cy="18466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Calibri"/>
                <a:ea typeface="Calibri"/>
                <a:cs typeface="Calibri"/>
                <a:sym typeface="Calibri"/>
              </a:rPr>
              <a:t>Portrait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Contrast ↓</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Highlight Shadow ↓</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Colorless</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Blur Smooth</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Remove Background</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45%</a:t>
            </a:r>
            <a:endParaRPr/>
          </a:p>
        </p:txBody>
      </p:sp>
      <p:sp>
        <p:nvSpPr>
          <p:cNvPr id="718" name="Google Shape;718;p29"/>
          <p:cNvSpPr txBox="1"/>
          <p:nvPr/>
        </p:nvSpPr>
        <p:spPr>
          <a:xfrm>
            <a:off x="3411914" y="3559742"/>
            <a:ext cx="1950406" cy="22775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Calibri"/>
                <a:ea typeface="Calibri"/>
                <a:cs typeface="Calibri"/>
                <a:sym typeface="Calibri"/>
              </a:rPr>
              <a:t>Stable Diffusion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Contrast ↑</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Highlight Shadow↑ </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Colorful</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Sharp Detail</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Edge</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Mirror up</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Gray</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45%</a:t>
            </a:r>
            <a:endParaRPr/>
          </a:p>
        </p:txBody>
      </p:sp>
      <p:sp>
        <p:nvSpPr>
          <p:cNvPr id="719" name="Google Shape;719;p29"/>
          <p:cNvSpPr/>
          <p:nvPr/>
        </p:nvSpPr>
        <p:spPr>
          <a:xfrm>
            <a:off x="6536701" y="1848011"/>
            <a:ext cx="1953300" cy="3539974"/>
          </a:xfrm>
          <a:prstGeom prst="roundRect">
            <a:avLst>
              <a:gd fmla="val 4393" name="adj"/>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pic>
        <p:nvPicPr>
          <p:cNvPr descr="Picture 10" id="720" name="Google Shape;720;p29"/>
          <p:cNvPicPr preferRelativeResize="0"/>
          <p:nvPr/>
        </p:nvPicPr>
        <p:blipFill rotWithShape="1">
          <a:blip r:embed="rId6">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18" name="Shape 118"/>
        <p:cNvGrpSpPr/>
        <p:nvPr/>
      </p:nvGrpSpPr>
      <p:grpSpPr>
        <a:xfrm>
          <a:off x="0" y="0"/>
          <a:ext cx="0" cy="0"/>
          <a:chOff x="0" y="0"/>
          <a:chExt cx="0" cy="0"/>
        </a:xfrm>
      </p:grpSpPr>
      <p:sp>
        <p:nvSpPr>
          <p:cNvPr id="119" name="Google Shape;119;p3"/>
          <p:cNvSpPr txBox="1"/>
          <p:nvPr/>
        </p:nvSpPr>
        <p:spPr>
          <a:xfrm>
            <a:off x="6769709" y="2413200"/>
            <a:ext cx="4819779"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CC2E5"/>
                </a:solidFill>
                <a:latin typeface="Calibri"/>
                <a:ea typeface="Calibri"/>
                <a:cs typeface="Calibri"/>
                <a:sym typeface="Calibri"/>
              </a:rPr>
              <a:t>Recognition Team</a:t>
            </a:r>
            <a:endParaRPr b="0" i="0" sz="1400" u="none" cap="none" strike="noStrike">
              <a:solidFill>
                <a:srgbClr val="9CC2E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Calibri"/>
              <a:buChar char="-"/>
            </a:pPr>
            <a:r>
              <a:rPr b="0" i="0" lang="en-US" sz="2000" u="none" cap="none" strike="noStrike">
                <a:solidFill>
                  <a:schemeClr val="dk1"/>
                </a:solidFill>
                <a:latin typeface="Calibri"/>
                <a:ea typeface="Calibri"/>
                <a:cs typeface="Calibri"/>
                <a:sym typeface="Calibri"/>
              </a:rPr>
              <a:t>Use Portrait &amp; Stable Diffusion dataset.</a:t>
            </a:r>
            <a:endParaRPr/>
          </a:p>
        </p:txBody>
      </p:sp>
      <p:sp>
        <p:nvSpPr>
          <p:cNvPr id="120" name="Google Shape;120;p3"/>
          <p:cNvSpPr txBox="1"/>
          <p:nvPr/>
        </p:nvSpPr>
        <p:spPr>
          <a:xfrm>
            <a:off x="875088" y="2413200"/>
            <a:ext cx="4306200" cy="2062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2"/>
                </a:solidFill>
                <a:latin typeface="Calibri"/>
                <a:ea typeface="Calibri"/>
                <a:cs typeface="Calibri"/>
                <a:sym typeface="Calibri"/>
              </a:rPr>
              <a:t>Generation Team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alibri"/>
                <a:ea typeface="Calibri"/>
                <a:cs typeface="Calibri"/>
                <a:sym typeface="Calibri"/>
              </a:rPr>
              <a:t>Understand Diffusion Model and use Stable Diffusion to generate test images.</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cxnSp>
        <p:nvCxnSpPr>
          <p:cNvPr id="121" name="Google Shape;121;p3"/>
          <p:cNvCxnSpPr/>
          <p:nvPr/>
        </p:nvCxnSpPr>
        <p:spPr>
          <a:xfrm>
            <a:off x="6096000" y="1818168"/>
            <a:ext cx="0" cy="4400500"/>
          </a:xfrm>
          <a:prstGeom prst="straightConnector1">
            <a:avLst/>
          </a:prstGeom>
          <a:noFill/>
          <a:ln cap="flat" cmpd="sng" w="9525">
            <a:solidFill>
              <a:schemeClr val="accent1"/>
            </a:solidFill>
            <a:prstDash val="lgDash"/>
            <a:miter lim="800000"/>
            <a:headEnd len="sm" w="sm" type="none"/>
            <a:tailEnd len="sm" w="sm" type="none"/>
          </a:ln>
        </p:spPr>
      </p:cxnSp>
      <p:sp>
        <p:nvSpPr>
          <p:cNvPr id="122" name="Google Shape;122;p3"/>
          <p:cNvSpPr txBox="1"/>
          <p:nvPr/>
        </p:nvSpPr>
        <p:spPr>
          <a:xfrm>
            <a:off x="6541683" y="4075153"/>
            <a:ext cx="533488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t>
            </a:r>
            <a:r>
              <a:rPr b="0" i="0" lang="en-US" sz="2000" u="none" cap="none" strike="noStrike">
                <a:solidFill>
                  <a:schemeClr val="dk1"/>
                </a:solidFill>
                <a:latin typeface="Calibri"/>
                <a:ea typeface="Calibri"/>
                <a:cs typeface="Calibri"/>
                <a:sym typeface="Calibri"/>
              </a:rPr>
              <a:t>Resnet</a:t>
            </a:r>
            <a:r>
              <a:rPr b="0" i="0" lang="en-US" sz="1800" u="none" cap="none" strike="noStrike">
                <a:solidFill>
                  <a:schemeClr val="dk1"/>
                </a:solidFill>
                <a:latin typeface="Calibri"/>
                <a:ea typeface="Calibri"/>
                <a:cs typeface="Calibri"/>
                <a:sym typeface="Calibri"/>
              </a:rPr>
              <a:t>/ DenseNet/ EfficientNet/ Vision Transformer)</a:t>
            </a:r>
            <a:endParaRPr/>
          </a:p>
        </p:txBody>
      </p:sp>
      <p:sp>
        <p:nvSpPr>
          <p:cNvPr id="123" name="Google Shape;123;p3"/>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3"/>
          <p:cNvSpPr txBox="1"/>
          <p:nvPr/>
        </p:nvSpPr>
        <p:spPr>
          <a:xfrm>
            <a:off x="303235" y="51332"/>
            <a:ext cx="609777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Introduction</a:t>
            </a:r>
            <a:endParaRPr/>
          </a:p>
        </p:txBody>
      </p:sp>
      <p:sp>
        <p:nvSpPr>
          <p:cNvPr id="125" name="Google Shape;125;p3"/>
          <p:cNvSpPr txBox="1"/>
          <p:nvPr/>
        </p:nvSpPr>
        <p:spPr>
          <a:xfrm>
            <a:off x="875088" y="4413707"/>
            <a:ext cx="4399714" cy="67710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Adjust the test images to decrease </a:t>
            </a:r>
            <a:r>
              <a:rPr b="0" i="0" lang="en-US" sz="2000" u="none" cap="none" strike="noStrike">
                <a:solidFill>
                  <a:schemeClr val="dk1"/>
                </a:solidFill>
                <a:latin typeface="Calibri"/>
                <a:ea typeface="Calibri"/>
                <a:cs typeface="Calibri"/>
                <a:sym typeface="Calibri"/>
              </a:rPr>
              <a:t>accuracy</a:t>
            </a:r>
            <a:r>
              <a:rPr b="0" i="0" lang="en-US" sz="1800" u="none" cap="none" strike="noStrike">
                <a:solidFill>
                  <a:schemeClr val="dk1"/>
                </a:solidFill>
                <a:latin typeface="Calibri"/>
                <a:ea typeface="Calibri"/>
                <a:cs typeface="Calibri"/>
                <a:sym typeface="Calibri"/>
              </a:rPr>
              <a:t>.</a:t>
            </a:r>
            <a:endParaRPr/>
          </a:p>
        </p:txBody>
      </p:sp>
      <p:sp>
        <p:nvSpPr>
          <p:cNvPr id="126" name="Google Shape;126;p3"/>
          <p:cNvSpPr txBox="1"/>
          <p:nvPr/>
        </p:nvSpPr>
        <p:spPr>
          <a:xfrm>
            <a:off x="6769709" y="3679864"/>
            <a:ext cx="609474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Multi-model</a:t>
            </a:r>
            <a:r>
              <a:rPr b="0" i="0" lang="en-US" sz="1800" u="none" cap="none" strike="noStrike">
                <a:solidFill>
                  <a:schemeClr val="dk1"/>
                </a:solidFill>
                <a:latin typeface="Calibri"/>
                <a:ea typeface="Calibri"/>
                <a:cs typeface="Calibri"/>
                <a:sym typeface="Calibri"/>
              </a:rPr>
              <a:t> ensemble</a:t>
            </a:r>
            <a:endParaRPr/>
          </a:p>
        </p:txBody>
      </p:sp>
      <p:pic>
        <p:nvPicPr>
          <p:cNvPr descr="Picture 10" id="127" name="Google Shape;127;p3"/>
          <p:cNvPicPr preferRelativeResize="0"/>
          <p:nvPr/>
        </p:nvPicPr>
        <p:blipFill rotWithShape="1">
          <a:blip r:embed="rId3">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724" name="Shape 724"/>
        <p:cNvGrpSpPr/>
        <p:nvPr/>
      </p:nvGrpSpPr>
      <p:grpSpPr>
        <a:xfrm>
          <a:off x="0" y="0"/>
          <a:ext cx="0" cy="0"/>
          <a:chOff x="0" y="0"/>
          <a:chExt cx="0" cy="0"/>
        </a:xfrm>
      </p:grpSpPr>
      <p:grpSp>
        <p:nvGrpSpPr>
          <p:cNvPr id="725" name="Google Shape;725;p30"/>
          <p:cNvGrpSpPr/>
          <p:nvPr/>
        </p:nvGrpSpPr>
        <p:grpSpPr>
          <a:xfrm>
            <a:off x="6208458" y="1576286"/>
            <a:ext cx="5373373" cy="4549517"/>
            <a:chOff x="6208458" y="1576286"/>
            <a:chExt cx="5373373" cy="4549517"/>
          </a:xfrm>
        </p:grpSpPr>
        <p:pic>
          <p:nvPicPr>
            <p:cNvPr id="726" name="Google Shape;726;p30"/>
            <p:cNvPicPr preferRelativeResize="0"/>
            <p:nvPr/>
          </p:nvPicPr>
          <p:blipFill rotWithShape="1">
            <a:blip r:embed="rId3">
              <a:alphaModFix/>
            </a:blip>
            <a:srcRect b="0" l="0" r="0" t="0"/>
            <a:stretch/>
          </p:blipFill>
          <p:spPr>
            <a:xfrm>
              <a:off x="6208458" y="1576286"/>
              <a:ext cx="5373373" cy="4549517"/>
            </a:xfrm>
            <a:prstGeom prst="rect">
              <a:avLst/>
            </a:prstGeom>
            <a:noFill/>
            <a:ln>
              <a:noFill/>
            </a:ln>
          </p:spPr>
        </p:pic>
        <p:sp>
          <p:nvSpPr>
            <p:cNvPr id="727" name="Google Shape;727;p30"/>
            <p:cNvSpPr txBox="1"/>
            <p:nvPr/>
          </p:nvSpPr>
          <p:spPr>
            <a:xfrm>
              <a:off x="7070352" y="2658417"/>
              <a:ext cx="1237839" cy="646331"/>
            </a:xfrm>
            <a:prstGeom prst="rect">
              <a:avLst/>
            </a:prstGeom>
            <a:solidFill>
              <a:srgbClr val="08306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0.820</a:t>
              </a:r>
              <a:endParaRPr sz="3600">
                <a:solidFill>
                  <a:schemeClr val="lt1"/>
                </a:solidFill>
                <a:latin typeface="Calibri"/>
                <a:ea typeface="Calibri"/>
                <a:cs typeface="Calibri"/>
                <a:sym typeface="Calibri"/>
              </a:endParaRPr>
            </a:p>
          </p:txBody>
        </p:sp>
        <p:sp>
          <p:nvSpPr>
            <p:cNvPr id="728" name="Google Shape;728;p30"/>
            <p:cNvSpPr txBox="1"/>
            <p:nvPr/>
          </p:nvSpPr>
          <p:spPr>
            <a:xfrm>
              <a:off x="9105223" y="4574753"/>
              <a:ext cx="1237839" cy="646331"/>
            </a:xfrm>
            <a:prstGeom prst="rect">
              <a:avLst/>
            </a:prstGeom>
            <a:solidFill>
              <a:srgbClr val="C9DD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0.330</a:t>
              </a:r>
              <a:endParaRPr sz="3600">
                <a:solidFill>
                  <a:schemeClr val="lt1"/>
                </a:solidFill>
                <a:latin typeface="Calibri"/>
                <a:ea typeface="Calibri"/>
                <a:cs typeface="Calibri"/>
                <a:sym typeface="Calibri"/>
              </a:endParaRPr>
            </a:p>
          </p:txBody>
        </p:sp>
      </p:grpSp>
      <p:sp>
        <p:nvSpPr>
          <p:cNvPr id="729" name="Google Shape;729;p30"/>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30"/>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Best Test Data</a:t>
            </a:r>
            <a:endParaRPr/>
          </a:p>
        </p:txBody>
      </p:sp>
      <p:sp>
        <p:nvSpPr>
          <p:cNvPr id="731" name="Google Shape;731;p30"/>
          <p:cNvSpPr txBox="1"/>
          <p:nvPr/>
        </p:nvSpPr>
        <p:spPr>
          <a:xfrm>
            <a:off x="9752214" y="1045329"/>
            <a:ext cx="1347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Total: 57.5%</a:t>
            </a:r>
            <a:endParaRPr b="1" sz="1800">
              <a:solidFill>
                <a:schemeClr val="dk2"/>
              </a:solidFill>
              <a:latin typeface="Calibri"/>
              <a:ea typeface="Calibri"/>
              <a:cs typeface="Calibri"/>
              <a:sym typeface="Calibri"/>
            </a:endParaRPr>
          </a:p>
        </p:txBody>
      </p:sp>
      <p:sp>
        <p:nvSpPr>
          <p:cNvPr id="732" name="Google Shape;732;p30"/>
          <p:cNvSpPr txBox="1"/>
          <p:nvPr/>
        </p:nvSpPr>
        <p:spPr>
          <a:xfrm>
            <a:off x="610169" y="3508376"/>
            <a:ext cx="2181816"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Calibri"/>
                <a:ea typeface="Calibri"/>
                <a:cs typeface="Calibri"/>
                <a:sym typeface="Calibri"/>
              </a:rPr>
              <a:t>Portrait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Contrast ↓</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Highlight Shadow ↓</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Colorless</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Smooth</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Remove Background</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45%</a:t>
            </a:r>
            <a:endParaRPr/>
          </a:p>
        </p:txBody>
      </p:sp>
      <p:sp>
        <p:nvSpPr>
          <p:cNvPr id="733" name="Google Shape;733;p30"/>
          <p:cNvSpPr txBox="1"/>
          <p:nvPr/>
        </p:nvSpPr>
        <p:spPr>
          <a:xfrm>
            <a:off x="3338360" y="3508376"/>
            <a:ext cx="2156809"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Calibri"/>
                <a:ea typeface="Calibri"/>
                <a:cs typeface="Calibri"/>
                <a:sym typeface="Calibri"/>
              </a:rPr>
              <a:t>Stable Diffusion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Contrast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Highlight Shadow↑ </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Colorful</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Sharp Detail</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Mirror Up</a:t>
            </a:r>
            <a:endParaRPr/>
          </a:p>
          <a:p>
            <a:pPr indent="-285750" lvl="0" marL="285750" marR="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45%</a:t>
            </a:r>
            <a:endParaRPr/>
          </a:p>
        </p:txBody>
      </p:sp>
      <p:sp>
        <p:nvSpPr>
          <p:cNvPr id="734" name="Google Shape;734;p30"/>
          <p:cNvSpPr/>
          <p:nvPr/>
        </p:nvSpPr>
        <p:spPr>
          <a:xfrm>
            <a:off x="6687967" y="1870856"/>
            <a:ext cx="2002612" cy="1915213"/>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735" name="Google Shape;735;p30"/>
          <p:cNvSpPr/>
          <p:nvPr/>
        </p:nvSpPr>
        <p:spPr>
          <a:xfrm>
            <a:off x="8690579" y="3723587"/>
            <a:ext cx="2002612" cy="1915213"/>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736" name="Google Shape;736;p30"/>
          <p:cNvSpPr txBox="1"/>
          <p:nvPr/>
        </p:nvSpPr>
        <p:spPr>
          <a:xfrm>
            <a:off x="7306796" y="2103054"/>
            <a:ext cx="7649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alibri"/>
                <a:ea typeface="Calibri"/>
                <a:cs typeface="Calibri"/>
                <a:sym typeface="Calibri"/>
              </a:rPr>
              <a:t>85.5%</a:t>
            </a:r>
            <a:endParaRPr/>
          </a:p>
          <a:p>
            <a:pPr indent="0" lvl="0" marL="0" marR="0" rtl="0" algn="ctr">
              <a:spcBef>
                <a:spcPts val="0"/>
              </a:spcBef>
              <a:spcAft>
                <a:spcPts val="0"/>
              </a:spcAft>
              <a:buNone/>
            </a:pPr>
            <a:r>
              <a:rPr b="1" lang="en-US" sz="1800">
                <a:solidFill>
                  <a:srgbClr val="C00000"/>
                </a:solidFill>
                <a:latin typeface="Calibri"/>
                <a:ea typeface="Calibri"/>
                <a:cs typeface="Calibri"/>
                <a:sym typeface="Calibri"/>
              </a:rPr>
              <a:t>↓</a:t>
            </a:r>
            <a:endParaRPr b="1" sz="1800">
              <a:solidFill>
                <a:srgbClr val="C00000"/>
              </a:solidFill>
              <a:latin typeface="Calibri"/>
              <a:ea typeface="Calibri"/>
              <a:cs typeface="Calibri"/>
              <a:sym typeface="Calibri"/>
            </a:endParaRPr>
          </a:p>
        </p:txBody>
      </p:sp>
      <p:sp>
        <p:nvSpPr>
          <p:cNvPr id="737" name="Google Shape;737;p30"/>
          <p:cNvSpPr txBox="1"/>
          <p:nvPr/>
        </p:nvSpPr>
        <p:spPr>
          <a:xfrm>
            <a:off x="9309408" y="3963341"/>
            <a:ext cx="7649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alibri"/>
                <a:ea typeface="Calibri"/>
                <a:cs typeface="Calibri"/>
                <a:sym typeface="Calibri"/>
              </a:rPr>
              <a:t>88.5%</a:t>
            </a:r>
            <a:endParaRPr/>
          </a:p>
          <a:p>
            <a:pPr indent="0" lvl="0" marL="0" marR="0" rtl="0" algn="ctr">
              <a:spcBef>
                <a:spcPts val="0"/>
              </a:spcBef>
              <a:spcAft>
                <a:spcPts val="0"/>
              </a:spcAft>
              <a:buNone/>
            </a:pPr>
            <a:r>
              <a:rPr b="1" lang="en-US" sz="1800">
                <a:solidFill>
                  <a:srgbClr val="C00000"/>
                </a:solidFill>
                <a:latin typeface="Calibri"/>
                <a:ea typeface="Calibri"/>
                <a:cs typeface="Calibri"/>
                <a:sym typeface="Calibri"/>
              </a:rPr>
              <a:t>↓</a:t>
            </a:r>
            <a:endParaRPr b="1" sz="1800">
              <a:solidFill>
                <a:srgbClr val="C00000"/>
              </a:solidFill>
              <a:latin typeface="Calibri"/>
              <a:ea typeface="Calibri"/>
              <a:cs typeface="Calibri"/>
              <a:sym typeface="Calibri"/>
            </a:endParaRPr>
          </a:p>
        </p:txBody>
      </p:sp>
      <p:cxnSp>
        <p:nvCxnSpPr>
          <p:cNvPr id="738" name="Google Shape;738;p30"/>
          <p:cNvCxnSpPr/>
          <p:nvPr/>
        </p:nvCxnSpPr>
        <p:spPr>
          <a:xfrm>
            <a:off x="8320705" y="1250243"/>
            <a:ext cx="1216681" cy="0"/>
          </a:xfrm>
          <a:prstGeom prst="straightConnector1">
            <a:avLst/>
          </a:prstGeom>
          <a:noFill/>
          <a:ln cap="flat" cmpd="sng" w="57150">
            <a:solidFill>
              <a:schemeClr val="dk2"/>
            </a:solidFill>
            <a:prstDash val="solid"/>
            <a:miter lim="800000"/>
            <a:headEnd len="sm" w="sm" type="none"/>
            <a:tailEnd len="med" w="med" type="triangle"/>
          </a:ln>
        </p:spPr>
      </p:cxnSp>
      <p:sp>
        <p:nvSpPr>
          <p:cNvPr id="739" name="Google Shape;739;p30"/>
          <p:cNvSpPr txBox="1"/>
          <p:nvPr/>
        </p:nvSpPr>
        <p:spPr>
          <a:xfrm>
            <a:off x="6892975" y="1065577"/>
            <a:ext cx="12765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Calibri"/>
                <a:ea typeface="Calibri"/>
                <a:cs typeface="Calibri"/>
                <a:sym typeface="Calibri"/>
              </a:rPr>
              <a:t>Total: 87%</a:t>
            </a:r>
            <a:endParaRPr/>
          </a:p>
        </p:txBody>
      </p:sp>
      <p:pic>
        <p:nvPicPr>
          <p:cNvPr id="740" name="Google Shape;740;p30"/>
          <p:cNvPicPr preferRelativeResize="0"/>
          <p:nvPr/>
        </p:nvPicPr>
        <p:blipFill rotWithShape="1">
          <a:blip r:embed="rId4">
            <a:alphaModFix/>
          </a:blip>
          <a:srcRect b="0" l="0" r="0" t="0"/>
          <a:stretch/>
        </p:blipFill>
        <p:spPr>
          <a:xfrm>
            <a:off x="711511" y="1525044"/>
            <a:ext cx="1979132" cy="1802350"/>
          </a:xfrm>
          <a:prstGeom prst="rect">
            <a:avLst/>
          </a:prstGeom>
          <a:noFill/>
          <a:ln>
            <a:noFill/>
          </a:ln>
        </p:spPr>
      </p:pic>
      <p:pic>
        <p:nvPicPr>
          <p:cNvPr id="741" name="Google Shape;741;p30"/>
          <p:cNvPicPr preferRelativeResize="0"/>
          <p:nvPr/>
        </p:nvPicPr>
        <p:blipFill rotWithShape="1">
          <a:blip r:embed="rId5">
            <a:alphaModFix/>
          </a:blip>
          <a:srcRect b="0" l="0" r="0" t="0"/>
          <a:stretch/>
        </p:blipFill>
        <p:spPr>
          <a:xfrm>
            <a:off x="3561262" y="1525044"/>
            <a:ext cx="1802350" cy="1802350"/>
          </a:xfrm>
          <a:prstGeom prst="rect">
            <a:avLst/>
          </a:prstGeom>
          <a:noFill/>
          <a:ln>
            <a:noFill/>
          </a:ln>
        </p:spPr>
      </p:pic>
      <p:sp>
        <p:nvSpPr>
          <p:cNvPr id="742" name="Google Shape;742;p30"/>
          <p:cNvSpPr/>
          <p:nvPr/>
        </p:nvSpPr>
        <p:spPr>
          <a:xfrm>
            <a:off x="9688526" y="1004206"/>
            <a:ext cx="1474476" cy="458675"/>
          </a:xfrm>
          <a:prstGeom prst="roundRect">
            <a:avLst>
              <a:gd fmla="val 4393" name="adj"/>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pic>
        <p:nvPicPr>
          <p:cNvPr descr="Picture 10" id="743" name="Google Shape;743;p30"/>
          <p:cNvPicPr preferRelativeResize="0"/>
          <p:nvPr/>
        </p:nvPicPr>
        <p:blipFill rotWithShape="1">
          <a:blip r:embed="rId6">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747" name="Shape 747"/>
        <p:cNvGrpSpPr/>
        <p:nvPr/>
      </p:nvGrpSpPr>
      <p:grpSpPr>
        <a:xfrm>
          <a:off x="0" y="0"/>
          <a:ext cx="0" cy="0"/>
          <a:chOff x="0" y="0"/>
          <a:chExt cx="0" cy="0"/>
        </a:xfrm>
      </p:grpSpPr>
      <p:sp>
        <p:nvSpPr>
          <p:cNvPr id="748" name="Google Shape;748;p31"/>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31"/>
          <p:cNvSpPr txBox="1"/>
          <p:nvPr/>
        </p:nvSpPr>
        <p:spPr>
          <a:xfrm>
            <a:off x="373572" y="135007"/>
            <a:ext cx="9540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Conclusion</a:t>
            </a:r>
            <a:endParaRPr/>
          </a:p>
        </p:txBody>
      </p:sp>
      <p:pic>
        <p:nvPicPr>
          <p:cNvPr id="750" name="Google Shape;750;p31"/>
          <p:cNvPicPr preferRelativeResize="0"/>
          <p:nvPr/>
        </p:nvPicPr>
        <p:blipFill rotWithShape="1">
          <a:blip r:embed="rId3">
            <a:alphaModFix/>
          </a:blip>
          <a:srcRect b="0" l="0" r="0" t="0"/>
          <a:stretch/>
        </p:blipFill>
        <p:spPr>
          <a:xfrm>
            <a:off x="4836840" y="3232517"/>
            <a:ext cx="2563663" cy="1777329"/>
          </a:xfrm>
          <a:prstGeom prst="rect">
            <a:avLst/>
          </a:prstGeom>
          <a:noFill/>
          <a:ln>
            <a:noFill/>
          </a:ln>
        </p:spPr>
      </p:pic>
      <p:sp>
        <p:nvSpPr>
          <p:cNvPr id="751" name="Google Shape;751;p31"/>
          <p:cNvSpPr txBox="1"/>
          <p:nvPr/>
        </p:nvSpPr>
        <p:spPr>
          <a:xfrm>
            <a:off x="6777106" y="2852125"/>
            <a:ext cx="19629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800"/>
              <a:buFont typeface="Calibri"/>
              <a:buNone/>
            </a:pPr>
            <a:r>
              <a:rPr b="1" lang="en-US" sz="1800">
                <a:solidFill>
                  <a:schemeClr val="dk2"/>
                </a:solidFill>
                <a:latin typeface="Calibri"/>
                <a:ea typeface="Calibri"/>
                <a:cs typeface="Calibri"/>
                <a:sym typeface="Calibri"/>
              </a:rPr>
              <a:t>Generation Team</a:t>
            </a:r>
            <a:endParaRPr sz="1800">
              <a:solidFill>
                <a:schemeClr val="dk1"/>
              </a:solidFill>
              <a:latin typeface="Calibri"/>
              <a:ea typeface="Calibri"/>
              <a:cs typeface="Calibri"/>
              <a:sym typeface="Calibri"/>
            </a:endParaRPr>
          </a:p>
        </p:txBody>
      </p:sp>
      <p:sp>
        <p:nvSpPr>
          <p:cNvPr id="752" name="Google Shape;752;p31"/>
          <p:cNvSpPr txBox="1"/>
          <p:nvPr/>
        </p:nvSpPr>
        <p:spPr>
          <a:xfrm>
            <a:off x="3657313" y="2863185"/>
            <a:ext cx="19402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800"/>
              <a:buFont typeface="Calibri"/>
              <a:buNone/>
            </a:pPr>
            <a:r>
              <a:rPr b="1" lang="en-US" sz="1800">
                <a:solidFill>
                  <a:schemeClr val="dk2"/>
                </a:solidFill>
                <a:latin typeface="Calibri"/>
                <a:ea typeface="Calibri"/>
                <a:cs typeface="Calibri"/>
                <a:sym typeface="Calibri"/>
              </a:rPr>
              <a:t>Recognition Team</a:t>
            </a:r>
            <a:endParaRPr sz="1800">
              <a:solidFill>
                <a:schemeClr val="dk1"/>
              </a:solidFill>
              <a:latin typeface="Calibri"/>
              <a:ea typeface="Calibri"/>
              <a:cs typeface="Calibri"/>
              <a:sym typeface="Calibri"/>
            </a:endParaRPr>
          </a:p>
        </p:txBody>
      </p:sp>
      <p:sp>
        <p:nvSpPr>
          <p:cNvPr id="753" name="Google Shape;753;p31"/>
          <p:cNvSpPr txBox="1"/>
          <p:nvPr/>
        </p:nvSpPr>
        <p:spPr>
          <a:xfrm>
            <a:off x="4566097" y="1763847"/>
            <a:ext cx="310354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Like GAN Process</a:t>
            </a:r>
            <a:endParaRPr/>
          </a:p>
          <a:p>
            <a:pPr indent="-82550" lvl="0" marL="285750" marR="0" rtl="0" algn="l">
              <a:spcBef>
                <a:spcPts val="0"/>
              </a:spcBef>
              <a:spcAft>
                <a:spcPts val="0"/>
              </a:spcAft>
              <a:buClr>
                <a:schemeClr val="dk1"/>
              </a:buClr>
              <a:buSzPts val="3200"/>
              <a:buFont typeface="Calibri"/>
              <a:buNone/>
            </a:pPr>
            <a:r>
              <a:t/>
            </a:r>
            <a:endParaRPr b="1" sz="3200">
              <a:solidFill>
                <a:srgbClr val="C00000"/>
              </a:solidFill>
              <a:latin typeface="Calibri"/>
              <a:ea typeface="Calibri"/>
              <a:cs typeface="Calibri"/>
              <a:sym typeface="Calibri"/>
            </a:endParaRPr>
          </a:p>
        </p:txBody>
      </p:sp>
      <p:pic>
        <p:nvPicPr>
          <p:cNvPr descr="「VS」のイラスト文字" id="754" name="Google Shape;754;p31"/>
          <p:cNvPicPr preferRelativeResize="0"/>
          <p:nvPr/>
        </p:nvPicPr>
        <p:blipFill rotWithShape="1">
          <a:blip r:embed="rId4">
            <a:alphaModFix/>
          </a:blip>
          <a:srcRect b="0" l="0" r="0" t="0"/>
          <a:stretch/>
        </p:blipFill>
        <p:spPr>
          <a:xfrm>
            <a:off x="5577975" y="2607184"/>
            <a:ext cx="1081391" cy="881334"/>
          </a:xfrm>
          <a:prstGeom prst="rect">
            <a:avLst/>
          </a:prstGeom>
          <a:noFill/>
          <a:ln>
            <a:noFill/>
          </a:ln>
        </p:spPr>
      </p:pic>
      <p:sp>
        <p:nvSpPr>
          <p:cNvPr id="755" name="Google Shape;755;p31"/>
          <p:cNvSpPr txBox="1"/>
          <p:nvPr/>
        </p:nvSpPr>
        <p:spPr>
          <a:xfrm>
            <a:off x="3159141" y="4894352"/>
            <a:ext cx="3139064" cy="10772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2"/>
              </a:buClr>
              <a:buSzPts val="1600"/>
              <a:buFont typeface="Calibri"/>
              <a:buChar char="-"/>
            </a:pPr>
            <a:r>
              <a:rPr b="1" lang="en-US" sz="1600">
                <a:solidFill>
                  <a:schemeClr val="dk2"/>
                </a:solidFill>
                <a:latin typeface="Calibri"/>
                <a:ea typeface="Calibri"/>
                <a:cs typeface="Calibri"/>
                <a:sym typeface="Calibri"/>
              </a:rPr>
              <a:t>To do more data pre processing</a:t>
            </a:r>
            <a:endParaRPr/>
          </a:p>
          <a:p>
            <a:pPr indent="-285750" lvl="0" marL="285750" marR="0" rtl="0" algn="l">
              <a:spcBef>
                <a:spcPts val="0"/>
              </a:spcBef>
              <a:spcAft>
                <a:spcPts val="0"/>
              </a:spcAft>
              <a:buClr>
                <a:schemeClr val="dk2"/>
              </a:buClr>
              <a:buSzPts val="1600"/>
              <a:buFont typeface="Calibri"/>
              <a:buChar char="-"/>
            </a:pPr>
            <a:r>
              <a:rPr b="1" lang="en-US" sz="1600">
                <a:solidFill>
                  <a:schemeClr val="dk2"/>
                </a:solidFill>
                <a:latin typeface="Calibri"/>
                <a:ea typeface="Calibri"/>
                <a:cs typeface="Calibri"/>
                <a:sym typeface="Calibri"/>
              </a:rPr>
              <a:t>To train more models</a:t>
            </a:r>
            <a:endParaRPr/>
          </a:p>
          <a:p>
            <a:pPr indent="-82550" lvl="0" marL="285750" marR="0" rtl="0" algn="l">
              <a:spcBef>
                <a:spcPts val="0"/>
              </a:spcBef>
              <a:spcAft>
                <a:spcPts val="0"/>
              </a:spcAft>
              <a:buClr>
                <a:schemeClr val="dk1"/>
              </a:buClr>
              <a:buSzPts val="3200"/>
              <a:buFont typeface="Calibri"/>
              <a:buNone/>
            </a:pPr>
            <a:r>
              <a:t/>
            </a:r>
            <a:endParaRPr b="1" sz="3200">
              <a:solidFill>
                <a:srgbClr val="C00000"/>
              </a:solidFill>
              <a:latin typeface="Calibri"/>
              <a:ea typeface="Calibri"/>
              <a:cs typeface="Calibri"/>
              <a:sym typeface="Calibri"/>
            </a:endParaRPr>
          </a:p>
        </p:txBody>
      </p:sp>
      <p:sp>
        <p:nvSpPr>
          <p:cNvPr id="756" name="Google Shape;756;p31"/>
          <p:cNvSpPr txBox="1"/>
          <p:nvPr/>
        </p:nvSpPr>
        <p:spPr>
          <a:xfrm>
            <a:off x="6406372" y="4894352"/>
            <a:ext cx="3423117"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2"/>
              </a:buClr>
              <a:buSzPts val="1600"/>
              <a:buFont typeface="Calibri"/>
              <a:buChar char="-"/>
            </a:pPr>
            <a:r>
              <a:rPr b="1" lang="en-US" sz="1600">
                <a:solidFill>
                  <a:schemeClr val="dk2"/>
                </a:solidFill>
                <a:latin typeface="Calibri"/>
                <a:ea typeface="Calibri"/>
                <a:cs typeface="Calibri"/>
                <a:sym typeface="Calibri"/>
              </a:rPr>
              <a:t>To generate more various test data</a:t>
            </a:r>
            <a:endParaRPr b="1" sz="3200">
              <a:solidFill>
                <a:srgbClr val="C00000"/>
              </a:solidFill>
              <a:latin typeface="Calibri"/>
              <a:ea typeface="Calibri"/>
              <a:cs typeface="Calibri"/>
              <a:sym typeface="Calibri"/>
            </a:endParaRPr>
          </a:p>
          <a:p>
            <a:pPr indent="-285750" lvl="0" marL="285750" marR="0" rtl="0" algn="l">
              <a:spcBef>
                <a:spcPts val="0"/>
              </a:spcBef>
              <a:spcAft>
                <a:spcPts val="0"/>
              </a:spcAft>
              <a:buClr>
                <a:schemeClr val="dk2"/>
              </a:buClr>
              <a:buSzPts val="1600"/>
              <a:buFont typeface="Calibri"/>
              <a:buChar char="-"/>
            </a:pPr>
            <a:r>
              <a:rPr b="1" lang="en-US" sz="1600">
                <a:solidFill>
                  <a:schemeClr val="dk2"/>
                </a:solidFill>
                <a:latin typeface="Calibri"/>
                <a:ea typeface="Calibri"/>
                <a:cs typeface="Calibri"/>
                <a:sym typeface="Calibri"/>
              </a:rPr>
              <a:t>Image to image function.. etc.</a:t>
            </a:r>
            <a:endParaRPr/>
          </a:p>
        </p:txBody>
      </p:sp>
      <p:pic>
        <p:nvPicPr>
          <p:cNvPr descr="Picture 10" id="757" name="Google Shape;757;p31"/>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762" name="Shape 762"/>
        <p:cNvGrpSpPr/>
        <p:nvPr/>
      </p:nvGrpSpPr>
      <p:grpSpPr>
        <a:xfrm>
          <a:off x="0" y="0"/>
          <a:ext cx="0" cy="0"/>
          <a:chOff x="0" y="0"/>
          <a:chExt cx="0" cy="0"/>
        </a:xfrm>
      </p:grpSpPr>
      <p:pic>
        <p:nvPicPr>
          <p:cNvPr id="763" name="Google Shape;763;p32"/>
          <p:cNvPicPr preferRelativeResize="0"/>
          <p:nvPr/>
        </p:nvPicPr>
        <p:blipFill rotWithShape="1">
          <a:blip r:embed="rId3">
            <a:alphaModFix/>
          </a:blip>
          <a:srcRect b="0" l="0" r="0" t="0"/>
          <a:stretch/>
        </p:blipFill>
        <p:spPr>
          <a:xfrm>
            <a:off x="980203" y="0"/>
            <a:ext cx="10231594"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32" name="Shape 132"/>
        <p:cNvGrpSpPr/>
        <p:nvPr/>
      </p:nvGrpSpPr>
      <p:grpSpPr>
        <a:xfrm>
          <a:off x="0" y="0"/>
          <a:ext cx="0" cy="0"/>
          <a:chOff x="0" y="0"/>
          <a:chExt cx="0" cy="0"/>
        </a:xfrm>
      </p:grpSpPr>
      <p:sp>
        <p:nvSpPr>
          <p:cNvPr id="133" name="Google Shape;133;p4"/>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4"/>
          <p:cNvSpPr txBox="1"/>
          <p:nvPr>
            <p:ph type="title"/>
          </p:nvPr>
        </p:nvSpPr>
        <p:spPr>
          <a:xfrm>
            <a:off x="218142" y="-71285"/>
            <a:ext cx="8128856"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b="1" lang="en-US" sz="4000">
                <a:solidFill>
                  <a:srgbClr val="FFFFFF"/>
                </a:solidFill>
                <a:latin typeface="Calibri"/>
                <a:ea typeface="Calibri"/>
                <a:cs typeface="Calibri"/>
                <a:sym typeface="Calibri"/>
              </a:rPr>
              <a:t>What is Stable Diffusion ?</a:t>
            </a:r>
            <a:endParaRPr>
              <a:latin typeface="Calibri"/>
              <a:ea typeface="Calibri"/>
              <a:cs typeface="Calibri"/>
              <a:sym typeface="Calibri"/>
            </a:endParaRPr>
          </a:p>
        </p:txBody>
      </p:sp>
      <p:sp>
        <p:nvSpPr>
          <p:cNvPr id="135" name="Google Shape;135;p4"/>
          <p:cNvSpPr txBox="1"/>
          <p:nvPr>
            <p:ph idx="1" type="body"/>
          </p:nvPr>
        </p:nvSpPr>
        <p:spPr>
          <a:xfrm>
            <a:off x="95717" y="1332411"/>
            <a:ext cx="3677700" cy="2118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Image generative AI</a:t>
            </a:r>
            <a:endParaRPr/>
          </a:p>
          <a:p>
            <a:pPr indent="-228600" lvl="0" marL="228600" rtl="0" algn="l">
              <a:lnSpc>
                <a:spcPct val="90000"/>
              </a:lnSpc>
              <a:spcBef>
                <a:spcPts val="1000"/>
              </a:spcBef>
              <a:spcAft>
                <a:spcPts val="0"/>
              </a:spcAft>
              <a:buClr>
                <a:schemeClr val="dk1"/>
              </a:buClr>
              <a:buSzPts val="2800"/>
              <a:buChar char="•"/>
            </a:pPr>
            <a:r>
              <a:rPr lang="en-US"/>
              <a:t>How to use?</a:t>
            </a:r>
            <a:endParaRPr/>
          </a:p>
          <a:p>
            <a:pPr indent="0" lvl="0" marL="0" rtl="0" algn="l">
              <a:lnSpc>
                <a:spcPct val="90000"/>
              </a:lnSpc>
              <a:spcBef>
                <a:spcPts val="1000"/>
              </a:spcBef>
              <a:spcAft>
                <a:spcPts val="0"/>
              </a:spcAft>
              <a:buClr>
                <a:schemeClr val="dk1"/>
              </a:buClr>
              <a:buSzPts val="2800"/>
              <a:buNone/>
            </a:pPr>
            <a:r>
              <a:rPr lang="en-US"/>
              <a:t>   1. Enter prompt</a:t>
            </a:r>
            <a:endParaRPr/>
          </a:p>
          <a:p>
            <a:pPr indent="0" lvl="0" marL="0" rtl="0" algn="l">
              <a:lnSpc>
                <a:spcPct val="90000"/>
              </a:lnSpc>
              <a:spcBef>
                <a:spcPts val="1000"/>
              </a:spcBef>
              <a:spcAft>
                <a:spcPts val="0"/>
              </a:spcAft>
              <a:buClr>
                <a:schemeClr val="dk1"/>
              </a:buClr>
              <a:buSzPts val="2800"/>
              <a:buNone/>
            </a:pPr>
            <a:r>
              <a:rPr lang="en-US"/>
              <a:t>   2. Create image</a:t>
            </a:r>
            <a:endParaRPr/>
          </a:p>
        </p:txBody>
      </p:sp>
      <p:pic>
        <p:nvPicPr>
          <p:cNvPr descr="一張含有 自動機, 卡通, 虛構角色, 螢幕擷取畫面 的圖片&#10;&#10;自動產生的描述" id="136" name="Google Shape;136;p4"/>
          <p:cNvPicPr preferRelativeResize="0"/>
          <p:nvPr/>
        </p:nvPicPr>
        <p:blipFill rotWithShape="1">
          <a:blip r:embed="rId3">
            <a:alphaModFix/>
          </a:blip>
          <a:srcRect b="0" l="16690" r="19332" t="0"/>
          <a:stretch/>
        </p:blipFill>
        <p:spPr>
          <a:xfrm>
            <a:off x="530589" y="3717394"/>
            <a:ext cx="2945081" cy="254727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37" name="Google Shape;137;p4"/>
          <p:cNvSpPr/>
          <p:nvPr/>
        </p:nvSpPr>
        <p:spPr>
          <a:xfrm>
            <a:off x="47915" y="1373102"/>
            <a:ext cx="3677700" cy="2037300"/>
          </a:xfrm>
          <a:prstGeom prst="cloudCallout">
            <a:avLst>
              <a:gd fmla="val 7117" name="adj1"/>
              <a:gd fmla="val 72709" name="adj2"/>
            </a:avLst>
          </a:prstGeom>
          <a:gradFill>
            <a:gsLst>
              <a:gs pos="0">
                <a:srgbClr val="9ACEF4"/>
              </a:gs>
              <a:gs pos="50000">
                <a:srgbClr val="8DC3EA"/>
              </a:gs>
              <a:gs pos="100000">
                <a:srgbClr val="78BDED"/>
              </a:gs>
            </a:gsLst>
            <a:lin ang="5400000" scaled="0"/>
          </a:gra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138" name="Google Shape;138;p4"/>
          <p:cNvSpPr txBox="1"/>
          <p:nvPr/>
        </p:nvSpPr>
        <p:spPr>
          <a:xfrm>
            <a:off x="414224" y="1925831"/>
            <a:ext cx="15369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002060"/>
                </a:solidFill>
                <a:latin typeface="Arial"/>
                <a:ea typeface="Arial"/>
                <a:cs typeface="Arial"/>
                <a:sym typeface="Arial"/>
              </a:rPr>
              <a:t>A cute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002060"/>
                </a:solidFill>
                <a:latin typeface="Arial"/>
                <a:ea typeface="Arial"/>
                <a:cs typeface="Arial"/>
                <a:sym typeface="Arial"/>
              </a:rPr>
              <a:t>    cat</a:t>
            </a:r>
            <a:r>
              <a:rPr b="0" i="0" lang="en-US" sz="3600" u="none" cap="none" strike="noStrike">
                <a:solidFill>
                  <a:srgbClr val="002060"/>
                </a:solidFill>
                <a:latin typeface="Arial"/>
                <a:ea typeface="Arial"/>
                <a:cs typeface="Arial"/>
                <a:sym typeface="Arial"/>
              </a:rPr>
              <a:t>.</a:t>
            </a:r>
            <a:endParaRPr b="0" i="0" sz="3600" u="none" cap="none" strike="noStrike">
              <a:solidFill>
                <a:srgbClr val="002060"/>
              </a:solidFill>
              <a:latin typeface="Arial"/>
              <a:ea typeface="Arial"/>
              <a:cs typeface="Arial"/>
              <a:sym typeface="Arial"/>
            </a:endParaRPr>
          </a:p>
        </p:txBody>
      </p:sp>
      <p:sp>
        <p:nvSpPr>
          <p:cNvPr id="139" name="Google Shape;139;p4"/>
          <p:cNvSpPr/>
          <p:nvPr/>
        </p:nvSpPr>
        <p:spPr>
          <a:xfrm>
            <a:off x="1608043" y="2192214"/>
            <a:ext cx="653100" cy="597900"/>
          </a:xfrm>
          <a:prstGeom prst="mathEqual">
            <a:avLst>
              <a:gd fmla="val 23520" name="adj1"/>
              <a:gd fmla="val 11760" name="adj2"/>
            </a:avLst>
          </a:prstGeom>
          <a:gradFill>
            <a:gsLst>
              <a:gs pos="0">
                <a:srgbClr val="497390"/>
              </a:gs>
              <a:gs pos="50000">
                <a:srgbClr val="0E6287"/>
              </a:gs>
              <a:gs pos="100000">
                <a:srgbClr val="08587B"/>
              </a:gs>
            </a:gsLst>
            <a:lin ang="5400000" scaled="0"/>
          </a:gra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一張含有 貓, 玩具, 動物玩偶, 卡通 的圖片&#10;&#10;自動產生的描述" id="140" name="Google Shape;140;p4"/>
          <p:cNvPicPr preferRelativeResize="0"/>
          <p:nvPr/>
        </p:nvPicPr>
        <p:blipFill rotWithShape="1">
          <a:blip r:embed="rId4">
            <a:alphaModFix/>
          </a:blip>
          <a:srcRect b="0" l="0" r="0" t="0"/>
          <a:stretch/>
        </p:blipFill>
        <p:spPr>
          <a:xfrm>
            <a:off x="2200076" y="1825676"/>
            <a:ext cx="1159223" cy="1159200"/>
          </a:xfrm>
          <a:prstGeom prst="rect">
            <a:avLst/>
          </a:prstGeom>
          <a:noFill/>
          <a:ln>
            <a:noFill/>
          </a:ln>
        </p:spPr>
      </p:pic>
      <p:pic>
        <p:nvPicPr>
          <p:cNvPr descr="Picture 10" id="141" name="Google Shape;141;p4"/>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pic>
        <p:nvPicPr>
          <p:cNvPr id="142" name="Google Shape;142;p4" title="Stable Diffusion Demonstration.mov">
            <a:hlinkClick r:id="rId6"/>
          </p:cNvPr>
          <p:cNvPicPr preferRelativeResize="0"/>
          <p:nvPr/>
        </p:nvPicPr>
        <p:blipFill>
          <a:blip r:embed="rId7">
            <a:alphaModFix/>
          </a:blip>
          <a:stretch>
            <a:fillRect/>
          </a:stretch>
        </p:blipFill>
        <p:spPr>
          <a:xfrm>
            <a:off x="3670189" y="1087925"/>
            <a:ext cx="8464639" cy="5070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2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p:nvPr/>
        </p:nvSpPr>
        <p:spPr>
          <a:xfrm>
            <a:off x="0" y="0"/>
            <a:ext cx="12192000" cy="149341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5"/>
          <p:cNvSpPr txBox="1"/>
          <p:nvPr>
            <p:ph type="title"/>
          </p:nvPr>
        </p:nvSpPr>
        <p:spPr>
          <a:xfrm>
            <a:off x="171457" y="207554"/>
            <a:ext cx="12020541" cy="1159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Play"/>
              <a:buNone/>
            </a:pPr>
            <a:r>
              <a:rPr b="1" lang="en-US" sz="4200">
                <a:solidFill>
                  <a:srgbClr val="FFFFFF"/>
                </a:solidFill>
                <a:latin typeface="Calibri"/>
                <a:ea typeface="Calibri"/>
                <a:cs typeface="Calibri"/>
                <a:sym typeface="Calibri"/>
              </a:rPr>
              <a:t>Contrastive Language-Image Pretraining </a:t>
            </a:r>
            <a:endParaRPr b="1" sz="4200">
              <a:solidFill>
                <a:srgbClr val="FFFFFF"/>
              </a:solidFill>
              <a:latin typeface="Calibri"/>
              <a:ea typeface="Calibri"/>
              <a:cs typeface="Calibri"/>
              <a:sym typeface="Calibri"/>
            </a:endParaRPr>
          </a:p>
          <a:p>
            <a:pPr indent="0" lvl="0" marL="0" rtl="0" algn="l">
              <a:lnSpc>
                <a:spcPct val="90000"/>
              </a:lnSpc>
              <a:spcBef>
                <a:spcPts val="0"/>
              </a:spcBef>
              <a:spcAft>
                <a:spcPts val="0"/>
              </a:spcAft>
              <a:buClr>
                <a:srgbClr val="FFFFFF"/>
              </a:buClr>
              <a:buSzPts val="3600"/>
              <a:buFont typeface="Play"/>
              <a:buNone/>
            </a:pPr>
            <a:r>
              <a:rPr b="1" lang="en-US" sz="4200">
                <a:solidFill>
                  <a:srgbClr val="FFFFFF"/>
                </a:solidFill>
                <a:latin typeface="Calibri"/>
                <a:ea typeface="Calibri"/>
                <a:cs typeface="Calibri"/>
                <a:sym typeface="Calibri"/>
              </a:rPr>
              <a:t> (Clip Model)   </a:t>
            </a:r>
            <a:endParaRPr sz="4560">
              <a:latin typeface="Calibri"/>
              <a:ea typeface="Calibri"/>
              <a:cs typeface="Calibri"/>
              <a:sym typeface="Calibri"/>
            </a:endParaRPr>
          </a:p>
        </p:txBody>
      </p:sp>
      <p:pic>
        <p:nvPicPr>
          <p:cNvPr descr="一張含有 圖表, 螢幕擷取畫面, 文字, 行 的圖片&#10;&#10;自動產生的描述" id="150" name="Google Shape;150;p5"/>
          <p:cNvPicPr preferRelativeResize="0"/>
          <p:nvPr>
            <p:ph idx="1" type="body"/>
          </p:nvPr>
        </p:nvPicPr>
        <p:blipFill rotWithShape="1">
          <a:blip r:embed="rId3">
            <a:alphaModFix/>
          </a:blip>
          <a:srcRect b="0" l="0" r="0" t="0"/>
          <a:stretch/>
        </p:blipFill>
        <p:spPr>
          <a:xfrm>
            <a:off x="-3" y="1574307"/>
            <a:ext cx="12802573" cy="5202803"/>
          </a:xfrm>
          <a:prstGeom prst="rect">
            <a:avLst/>
          </a:prstGeom>
          <a:noFill/>
          <a:ln>
            <a:noFill/>
          </a:ln>
        </p:spPr>
      </p:pic>
      <p:sp>
        <p:nvSpPr>
          <p:cNvPr id="151" name="Google Shape;151;p5"/>
          <p:cNvSpPr txBox="1"/>
          <p:nvPr/>
        </p:nvSpPr>
        <p:spPr>
          <a:xfrm>
            <a:off x="0" y="6550223"/>
            <a:ext cx="34742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74F6A"/>
                </a:solidFill>
                <a:latin typeface="Arial"/>
                <a:ea typeface="Arial"/>
                <a:cs typeface="Arial"/>
                <a:sym typeface="Arial"/>
              </a:rPr>
              <a:t>Reference: </a:t>
            </a:r>
            <a:r>
              <a:rPr b="0" i="1" lang="en-US" sz="1400" u="sng" cap="none" strike="noStrike">
                <a:solidFill>
                  <a:schemeClr val="dk1"/>
                </a:solidFill>
                <a:latin typeface="Arial"/>
                <a:ea typeface="Arial"/>
                <a:cs typeface="Arial"/>
                <a:sym typeface="Arial"/>
                <a:hlinkClick r:id="rId4">
                  <a:extLst>
                    <a:ext uri="{A12FA001-AC4F-418D-AE19-62706E023703}">
                      <ahyp:hlinkClr val="tx"/>
                    </a:ext>
                  </a:extLst>
                </a:hlinkClick>
              </a:rPr>
              <a:t>https://openai.com/index/clip/</a:t>
            </a:r>
            <a:endParaRPr b="0" i="1" sz="1400" u="none" cap="none" strike="noStrike">
              <a:solidFill>
                <a:schemeClr val="dk1"/>
              </a:solidFill>
              <a:latin typeface="Arial"/>
              <a:ea typeface="Arial"/>
              <a:cs typeface="Arial"/>
              <a:sym typeface="Arial"/>
            </a:endParaRPr>
          </a:p>
        </p:txBody>
      </p:sp>
      <p:sp>
        <p:nvSpPr>
          <p:cNvPr id="152" name="Google Shape;152;p5"/>
          <p:cNvSpPr/>
          <p:nvPr/>
        </p:nvSpPr>
        <p:spPr>
          <a:xfrm>
            <a:off x="6096000" y="1652155"/>
            <a:ext cx="6477000" cy="5124955"/>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cture 10" id="153" name="Google Shape;153;p5"/>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2"/>
                                        </p:tgtEl>
                                      </p:cBhvr>
                                    </p:animEffect>
                                    <p:set>
                                      <p:cBhvr>
                                        <p:cTn dur="1" fill="hold">
                                          <p:stCondLst>
                                            <p:cond delay="500"/>
                                          </p:stCondLst>
                                        </p:cTn>
                                        <p:tgtEl>
                                          <p:spTgt spid="1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一張含有 文字, 螢幕擷取畫面, 圖表, 字型 的圖片&#10;&#10;自動產生的描述" id="160" name="Google Shape;160;p6"/>
          <p:cNvPicPr preferRelativeResize="0"/>
          <p:nvPr/>
        </p:nvPicPr>
        <p:blipFill rotWithShape="1">
          <a:blip r:embed="rId3">
            <a:alphaModFix/>
          </a:blip>
          <a:srcRect b="0" l="0" r="0" t="0"/>
          <a:stretch/>
        </p:blipFill>
        <p:spPr>
          <a:xfrm>
            <a:off x="345457" y="1669100"/>
            <a:ext cx="8113175" cy="4689715"/>
          </a:xfrm>
          <a:prstGeom prst="rect">
            <a:avLst/>
          </a:prstGeom>
          <a:noFill/>
          <a:ln>
            <a:noFill/>
          </a:ln>
        </p:spPr>
      </p:pic>
      <p:sp>
        <p:nvSpPr>
          <p:cNvPr id="161" name="Google Shape;161;p6"/>
          <p:cNvSpPr txBox="1"/>
          <p:nvPr/>
        </p:nvSpPr>
        <p:spPr>
          <a:xfrm>
            <a:off x="-6" y="6358815"/>
            <a:ext cx="7918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accent1"/>
                </a:solidFill>
                <a:latin typeface="Arial"/>
                <a:ea typeface="Arial"/>
                <a:cs typeface="Arial"/>
                <a:sym typeface="Arial"/>
              </a:rPr>
              <a:t>Reference: </a:t>
            </a:r>
            <a:r>
              <a:rPr b="0" i="1" lang="en-US" sz="1400" u="sng" cap="none" strike="noStrike">
                <a:solidFill>
                  <a:schemeClr val="accent1"/>
                </a:solidFill>
                <a:latin typeface="Arial"/>
                <a:ea typeface="Arial"/>
                <a:cs typeface="Arial"/>
                <a:sym typeface="Arial"/>
                <a:hlinkClick r:id="rId4">
                  <a:extLst>
                    <a:ext uri="{A12FA001-AC4F-418D-AE19-62706E023703}">
                      <ahyp:hlinkClr val="tx"/>
                    </a:ext>
                  </a:extLst>
                </a:hlinkClick>
              </a:rPr>
              <a:t>https://medium.com/@steinsfu/stable-diffusion-clearly-explained-ed008044e07e#3212</a:t>
            </a:r>
            <a:endParaRPr b="0" i="1" sz="1400" u="none" cap="none" strike="noStrike">
              <a:solidFill>
                <a:schemeClr val="accent1"/>
              </a:solidFill>
              <a:latin typeface="Arial"/>
              <a:ea typeface="Arial"/>
              <a:cs typeface="Arial"/>
              <a:sym typeface="Arial"/>
            </a:endParaRPr>
          </a:p>
        </p:txBody>
      </p:sp>
      <p:pic>
        <p:nvPicPr>
          <p:cNvPr descr="一張含有 文字, 螢幕擷取畫面 的圖片&#10;&#10;自動產生的描述" id="162" name="Google Shape;162;p6"/>
          <p:cNvPicPr preferRelativeResize="0"/>
          <p:nvPr>
            <p:ph idx="1" type="body"/>
          </p:nvPr>
        </p:nvPicPr>
        <p:blipFill rotWithShape="1">
          <a:blip r:embed="rId5">
            <a:alphaModFix/>
          </a:blip>
          <a:srcRect b="34149" l="8555" r="10214" t="34669"/>
          <a:stretch/>
        </p:blipFill>
        <p:spPr>
          <a:xfrm>
            <a:off x="1842942" y="2133381"/>
            <a:ext cx="5127601" cy="767649"/>
          </a:xfrm>
          <a:prstGeom prst="rect">
            <a:avLst/>
          </a:prstGeom>
          <a:noFill/>
          <a:ln>
            <a:noFill/>
          </a:ln>
        </p:spPr>
      </p:pic>
      <p:pic>
        <p:nvPicPr>
          <p:cNvPr descr="一張含有 文字, 螢幕擷取畫面 的圖片&#10;&#10;自動產生的描述" id="163" name="Google Shape;163;p6"/>
          <p:cNvPicPr preferRelativeResize="0"/>
          <p:nvPr/>
        </p:nvPicPr>
        <p:blipFill rotWithShape="1">
          <a:blip r:embed="rId5">
            <a:alphaModFix/>
          </a:blip>
          <a:srcRect b="34149" l="8555" r="79747" t="34669"/>
          <a:stretch/>
        </p:blipFill>
        <p:spPr>
          <a:xfrm>
            <a:off x="478411" y="2056654"/>
            <a:ext cx="958444" cy="996421"/>
          </a:xfrm>
          <a:prstGeom prst="rect">
            <a:avLst/>
          </a:prstGeom>
          <a:noFill/>
          <a:ln>
            <a:noFill/>
          </a:ln>
        </p:spPr>
      </p:pic>
      <p:pic>
        <p:nvPicPr>
          <p:cNvPr descr="一張含有 文字, 螢幕擷取畫面 的圖片&#10;&#10;自動產生的描述" id="164" name="Google Shape;164;p6"/>
          <p:cNvPicPr preferRelativeResize="0"/>
          <p:nvPr/>
        </p:nvPicPr>
        <p:blipFill rotWithShape="1">
          <a:blip r:embed="rId5">
            <a:alphaModFix/>
          </a:blip>
          <a:srcRect b="34149" l="8555" r="79747" t="34669"/>
          <a:stretch/>
        </p:blipFill>
        <p:spPr>
          <a:xfrm>
            <a:off x="478410" y="4018308"/>
            <a:ext cx="982879" cy="1021824"/>
          </a:xfrm>
          <a:prstGeom prst="rect">
            <a:avLst/>
          </a:prstGeom>
          <a:noFill/>
          <a:ln>
            <a:noFill/>
          </a:ln>
        </p:spPr>
      </p:pic>
      <p:sp>
        <p:nvSpPr>
          <p:cNvPr id="165" name="Google Shape;165;p6"/>
          <p:cNvSpPr txBox="1"/>
          <p:nvPr/>
        </p:nvSpPr>
        <p:spPr>
          <a:xfrm>
            <a:off x="8323800" y="3961087"/>
            <a:ext cx="38682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Reverse Diffusion Process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5ECBF4"/>
                </a:solidFill>
                <a:latin typeface="Arial"/>
                <a:ea typeface="Arial"/>
                <a:cs typeface="Arial"/>
                <a:sym typeface="Arial"/>
              </a:rPr>
              <a:t>This is also how Stable Diffusion create an image.</a:t>
            </a:r>
            <a:endParaRPr b="0" i="0" sz="2400" u="none" cap="none" strike="noStrike">
              <a:solidFill>
                <a:srgbClr val="5ECBF4"/>
              </a:solidFill>
              <a:latin typeface="Arial"/>
              <a:ea typeface="Arial"/>
              <a:cs typeface="Arial"/>
              <a:sym typeface="Arial"/>
            </a:endParaRPr>
          </a:p>
        </p:txBody>
      </p:sp>
      <p:pic>
        <p:nvPicPr>
          <p:cNvPr descr="一張含有 文字, 螢幕擷取畫面, 軟體, 網頁 的圖片&#10;&#10;自動產生的描述" id="166" name="Google Shape;166;p6"/>
          <p:cNvPicPr preferRelativeResize="0"/>
          <p:nvPr/>
        </p:nvPicPr>
        <p:blipFill rotWithShape="1">
          <a:blip r:embed="rId6">
            <a:alphaModFix/>
          </a:blip>
          <a:srcRect b="67865" l="36419" r="53489" t="25787"/>
          <a:stretch/>
        </p:blipFill>
        <p:spPr>
          <a:xfrm>
            <a:off x="2591309" y="1348528"/>
            <a:ext cx="467095" cy="405289"/>
          </a:xfrm>
          <a:prstGeom prst="rect">
            <a:avLst/>
          </a:prstGeom>
          <a:noFill/>
          <a:ln>
            <a:noFill/>
          </a:ln>
        </p:spPr>
      </p:pic>
      <p:sp>
        <p:nvSpPr>
          <p:cNvPr id="167" name="Google Shape;167;p6"/>
          <p:cNvSpPr/>
          <p:nvPr/>
        </p:nvSpPr>
        <p:spPr>
          <a:xfrm>
            <a:off x="2309834" y="1857771"/>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一張含有 文字, 螢幕擷取畫面 的圖片&#10;&#10;自動產生的描述" id="168" name="Google Shape;168;p6"/>
          <p:cNvPicPr preferRelativeResize="0"/>
          <p:nvPr/>
        </p:nvPicPr>
        <p:blipFill rotWithShape="1">
          <a:blip r:embed="rId5">
            <a:alphaModFix/>
          </a:blip>
          <a:srcRect b="34149" l="66604" r="21869" t="34669"/>
          <a:stretch/>
        </p:blipFill>
        <p:spPr>
          <a:xfrm>
            <a:off x="4913555" y="4035047"/>
            <a:ext cx="938192" cy="989974"/>
          </a:xfrm>
          <a:prstGeom prst="rect">
            <a:avLst/>
          </a:prstGeom>
          <a:noFill/>
          <a:ln>
            <a:noFill/>
          </a:ln>
        </p:spPr>
      </p:pic>
      <p:pic>
        <p:nvPicPr>
          <p:cNvPr descr="一張含有 文字, 螢幕擷取畫面 的圖片&#10;&#10;自動產生的描述" id="169" name="Google Shape;169;p6"/>
          <p:cNvPicPr preferRelativeResize="0"/>
          <p:nvPr/>
        </p:nvPicPr>
        <p:blipFill rotWithShape="1">
          <a:blip r:embed="rId5">
            <a:alphaModFix/>
          </a:blip>
          <a:srcRect b="34149" l="20182" r="68200" t="34669"/>
          <a:stretch/>
        </p:blipFill>
        <p:spPr>
          <a:xfrm>
            <a:off x="2871426" y="4022939"/>
            <a:ext cx="982879" cy="1028821"/>
          </a:xfrm>
          <a:prstGeom prst="rect">
            <a:avLst/>
          </a:prstGeom>
          <a:noFill/>
          <a:ln>
            <a:noFill/>
          </a:ln>
        </p:spPr>
      </p:pic>
      <p:pic>
        <p:nvPicPr>
          <p:cNvPr descr="一張含有 文字, 螢幕擷取畫面, 軟體, 網頁 的圖片&#10;&#10;自動產生的描述" id="170" name="Google Shape;170;p6"/>
          <p:cNvPicPr preferRelativeResize="0"/>
          <p:nvPr/>
        </p:nvPicPr>
        <p:blipFill rotWithShape="1">
          <a:blip r:embed="rId6">
            <a:alphaModFix/>
          </a:blip>
          <a:srcRect b="67865" l="36419" r="53489" t="25787"/>
          <a:stretch/>
        </p:blipFill>
        <p:spPr>
          <a:xfrm>
            <a:off x="3389767" y="1348528"/>
            <a:ext cx="472588" cy="410056"/>
          </a:xfrm>
          <a:prstGeom prst="rect">
            <a:avLst/>
          </a:prstGeom>
          <a:noFill/>
          <a:ln>
            <a:noFill/>
          </a:ln>
        </p:spPr>
      </p:pic>
      <p:pic>
        <p:nvPicPr>
          <p:cNvPr descr="一張含有 文字, 螢幕擷取畫面, 軟體, 網頁 的圖片&#10;&#10;自動產生的描述" id="171" name="Google Shape;171;p6"/>
          <p:cNvPicPr preferRelativeResize="0"/>
          <p:nvPr/>
        </p:nvPicPr>
        <p:blipFill rotWithShape="1">
          <a:blip r:embed="rId6">
            <a:alphaModFix/>
          </a:blip>
          <a:srcRect b="67865" l="36419" r="53489" t="25787"/>
          <a:stretch/>
        </p:blipFill>
        <p:spPr>
          <a:xfrm>
            <a:off x="4165750" y="1345937"/>
            <a:ext cx="472588" cy="410056"/>
          </a:xfrm>
          <a:prstGeom prst="rect">
            <a:avLst/>
          </a:prstGeom>
          <a:noFill/>
          <a:ln>
            <a:noFill/>
          </a:ln>
        </p:spPr>
      </p:pic>
      <p:pic>
        <p:nvPicPr>
          <p:cNvPr descr="一張含有 文字, 螢幕擷取畫面, 軟體, 網頁 的圖片&#10;&#10;自動產生的描述" id="172" name="Google Shape;172;p6"/>
          <p:cNvPicPr preferRelativeResize="0"/>
          <p:nvPr/>
        </p:nvPicPr>
        <p:blipFill rotWithShape="1">
          <a:blip r:embed="rId6">
            <a:alphaModFix/>
          </a:blip>
          <a:srcRect b="67865" l="36419" r="53489" t="25787"/>
          <a:stretch/>
        </p:blipFill>
        <p:spPr>
          <a:xfrm>
            <a:off x="4897775" y="1345937"/>
            <a:ext cx="472588" cy="410056"/>
          </a:xfrm>
          <a:prstGeom prst="rect">
            <a:avLst/>
          </a:prstGeom>
          <a:noFill/>
          <a:ln>
            <a:noFill/>
          </a:ln>
        </p:spPr>
      </p:pic>
      <p:pic>
        <p:nvPicPr>
          <p:cNvPr descr="一張含有 文字, 螢幕擷取畫面, 軟體, 網頁 的圖片&#10;&#10;自動產生的描述" id="173" name="Google Shape;173;p6"/>
          <p:cNvPicPr preferRelativeResize="0"/>
          <p:nvPr/>
        </p:nvPicPr>
        <p:blipFill rotWithShape="1">
          <a:blip r:embed="rId6">
            <a:alphaModFix/>
          </a:blip>
          <a:srcRect b="67865" l="36419" r="53489" t="25787"/>
          <a:stretch/>
        </p:blipFill>
        <p:spPr>
          <a:xfrm>
            <a:off x="5674546" y="1345937"/>
            <a:ext cx="472588" cy="410056"/>
          </a:xfrm>
          <a:prstGeom prst="rect">
            <a:avLst/>
          </a:prstGeom>
          <a:noFill/>
          <a:ln>
            <a:noFill/>
          </a:ln>
        </p:spPr>
      </p:pic>
      <p:pic>
        <p:nvPicPr>
          <p:cNvPr descr="一張含有 文字, 螢幕擷取畫面, 軟體, 網頁 的圖片&#10;&#10;自動產生的描述" id="174" name="Google Shape;174;p6"/>
          <p:cNvPicPr preferRelativeResize="0"/>
          <p:nvPr/>
        </p:nvPicPr>
        <p:blipFill rotWithShape="1">
          <a:blip r:embed="rId6">
            <a:alphaModFix/>
          </a:blip>
          <a:srcRect b="67865" l="36419" r="53489" t="25787"/>
          <a:stretch/>
        </p:blipFill>
        <p:spPr>
          <a:xfrm>
            <a:off x="6428025" y="1345937"/>
            <a:ext cx="472588" cy="410056"/>
          </a:xfrm>
          <a:prstGeom prst="rect">
            <a:avLst/>
          </a:prstGeom>
          <a:noFill/>
          <a:ln>
            <a:noFill/>
          </a:ln>
        </p:spPr>
      </p:pic>
      <p:sp>
        <p:nvSpPr>
          <p:cNvPr id="175" name="Google Shape;175;p6"/>
          <p:cNvSpPr/>
          <p:nvPr/>
        </p:nvSpPr>
        <p:spPr>
          <a:xfrm>
            <a:off x="3056071" y="1862672"/>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6" name="Google Shape;176;p6"/>
          <p:cNvSpPr/>
          <p:nvPr/>
        </p:nvSpPr>
        <p:spPr>
          <a:xfrm>
            <a:off x="3802308" y="1842886"/>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7" name="Google Shape;177;p6"/>
          <p:cNvSpPr/>
          <p:nvPr/>
        </p:nvSpPr>
        <p:spPr>
          <a:xfrm>
            <a:off x="4559040" y="1857771"/>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6"/>
          <p:cNvSpPr/>
          <p:nvPr/>
        </p:nvSpPr>
        <p:spPr>
          <a:xfrm>
            <a:off x="5285009" y="1842886"/>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 name="Google Shape;179;p6"/>
          <p:cNvSpPr/>
          <p:nvPr/>
        </p:nvSpPr>
        <p:spPr>
          <a:xfrm>
            <a:off x="6000232" y="1842886"/>
            <a:ext cx="467095" cy="551220"/>
          </a:xfrm>
          <a:custGeom>
            <a:rect b="b" l="l" r="r" t="t"/>
            <a:pathLst>
              <a:path extrusionOk="0" h="120000" w="120000">
                <a:moveTo>
                  <a:pt x="7500" y="60000"/>
                </a:moveTo>
                <a:lnTo>
                  <a:pt x="7500" y="60000"/>
                </a:lnTo>
                <a:cubicBezTo>
                  <a:pt x="7500" y="32842"/>
                  <a:pt x="27363" y="9968"/>
                  <a:pt x="53752" y="6737"/>
                </a:cubicBezTo>
                <a:cubicBezTo>
                  <a:pt x="80142" y="3505"/>
                  <a:pt x="104732" y="20934"/>
                  <a:pt x="111013" y="47323"/>
                </a:cubicBezTo>
                <a:lnTo>
                  <a:pt x="118353" y="47323"/>
                </a:lnTo>
                <a:lnTo>
                  <a:pt x="105000" y="60000"/>
                </a:lnTo>
                <a:lnTo>
                  <a:pt x="88353" y="47323"/>
                </a:lnTo>
                <a:lnTo>
                  <a:pt x="95656" y="47323"/>
                </a:lnTo>
                <a:lnTo>
                  <a:pt x="95656" y="47323"/>
                </a:lnTo>
                <a:cubicBezTo>
                  <a:pt x="89945" y="28183"/>
                  <a:pt x="72333" y="16416"/>
                  <a:pt x="54120" y="19572"/>
                </a:cubicBezTo>
                <a:cubicBezTo>
                  <a:pt x="35908" y="22728"/>
                  <a:pt x="22500" y="39870"/>
                  <a:pt x="22500"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6"/>
          <p:cNvSpPr/>
          <p:nvPr/>
        </p:nvSpPr>
        <p:spPr>
          <a:xfrm rot="-185552">
            <a:off x="6884261" y="1746594"/>
            <a:ext cx="724150" cy="551220"/>
          </a:xfrm>
          <a:custGeom>
            <a:rect b="b" l="l" r="r" t="t"/>
            <a:pathLst>
              <a:path extrusionOk="0" h="120000" w="120000">
                <a:moveTo>
                  <a:pt x="5709" y="60000"/>
                </a:moveTo>
                <a:lnTo>
                  <a:pt x="5709" y="60000"/>
                </a:lnTo>
                <a:cubicBezTo>
                  <a:pt x="5709" y="34891"/>
                  <a:pt x="24095" y="13297"/>
                  <a:pt x="49578" y="8476"/>
                </a:cubicBezTo>
                <a:cubicBezTo>
                  <a:pt x="75061" y="3656"/>
                  <a:pt x="100506" y="16959"/>
                  <a:pt x="110289" y="40218"/>
                </a:cubicBezTo>
                <a:lnTo>
                  <a:pt x="115054" y="40218"/>
                </a:lnTo>
                <a:lnTo>
                  <a:pt x="108582" y="60000"/>
                </a:lnTo>
                <a:lnTo>
                  <a:pt x="92218" y="40218"/>
                </a:lnTo>
                <a:lnTo>
                  <a:pt x="96422" y="40218"/>
                </a:lnTo>
                <a:cubicBezTo>
                  <a:pt x="86321" y="25989"/>
                  <a:pt x="66656" y="19344"/>
                  <a:pt x="48241" y="23938"/>
                </a:cubicBezTo>
                <a:cubicBezTo>
                  <a:pt x="29826" y="28532"/>
                  <a:pt x="17127" y="43251"/>
                  <a:pt x="17127" y="60000"/>
                </a:cubicBezTo>
                <a:close/>
              </a:path>
            </a:pathLst>
          </a:custGeom>
          <a:gradFill>
            <a:gsLst>
              <a:gs pos="0">
                <a:srgbClr val="474747"/>
              </a:gs>
              <a:gs pos="50000">
                <a:schemeClr val="dk1"/>
              </a:gs>
              <a:gs pos="100000">
                <a:schemeClr val="dk1"/>
              </a:gs>
            </a:gsLst>
            <a:lin ang="54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一張含有 文字, 螢幕擷取畫面, 軟體, 網頁 的圖片&#10;&#10;自動產生的描述" id="181" name="Google Shape;181;p6"/>
          <p:cNvPicPr preferRelativeResize="0"/>
          <p:nvPr/>
        </p:nvPicPr>
        <p:blipFill rotWithShape="1">
          <a:blip r:embed="rId6">
            <a:alphaModFix/>
          </a:blip>
          <a:srcRect b="67865" l="36419" r="53489" t="25787"/>
          <a:stretch/>
        </p:blipFill>
        <p:spPr>
          <a:xfrm>
            <a:off x="7492670" y="1343761"/>
            <a:ext cx="472588" cy="410056"/>
          </a:xfrm>
          <a:prstGeom prst="rect">
            <a:avLst/>
          </a:prstGeom>
          <a:noFill/>
          <a:ln>
            <a:noFill/>
          </a:ln>
        </p:spPr>
      </p:pic>
      <p:sp>
        <p:nvSpPr>
          <p:cNvPr id="182" name="Google Shape;182;p6"/>
          <p:cNvSpPr/>
          <p:nvPr/>
        </p:nvSpPr>
        <p:spPr>
          <a:xfrm>
            <a:off x="2319230" y="1580183"/>
            <a:ext cx="214020" cy="218475"/>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6"/>
          <p:cNvSpPr/>
          <p:nvPr/>
        </p:nvSpPr>
        <p:spPr>
          <a:xfrm>
            <a:off x="3137196" y="1602002"/>
            <a:ext cx="214019" cy="218475"/>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4" name="Google Shape;184;p6"/>
          <p:cNvSpPr/>
          <p:nvPr/>
        </p:nvSpPr>
        <p:spPr>
          <a:xfrm>
            <a:off x="3918295" y="1601083"/>
            <a:ext cx="214019" cy="192161"/>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p6"/>
          <p:cNvSpPr/>
          <p:nvPr/>
        </p:nvSpPr>
        <p:spPr>
          <a:xfrm>
            <a:off x="4656866" y="1600665"/>
            <a:ext cx="226606" cy="221151"/>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 name="Google Shape;186;p6"/>
          <p:cNvSpPr/>
          <p:nvPr/>
        </p:nvSpPr>
        <p:spPr>
          <a:xfrm>
            <a:off x="5428422" y="1607312"/>
            <a:ext cx="219251" cy="191346"/>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 name="Google Shape;187;p6"/>
          <p:cNvSpPr/>
          <p:nvPr/>
        </p:nvSpPr>
        <p:spPr>
          <a:xfrm>
            <a:off x="6201386" y="1616646"/>
            <a:ext cx="219251" cy="191346"/>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6"/>
          <p:cNvSpPr/>
          <p:nvPr/>
        </p:nvSpPr>
        <p:spPr>
          <a:xfrm>
            <a:off x="7099301" y="1548600"/>
            <a:ext cx="219251" cy="191346"/>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6"/>
          <p:cNvSpPr txBox="1"/>
          <p:nvPr/>
        </p:nvSpPr>
        <p:spPr>
          <a:xfrm>
            <a:off x="8858851" y="2320037"/>
            <a:ext cx="2693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Noise Scheduler</a:t>
            </a:r>
            <a:endParaRPr b="0" i="0" sz="2400" u="none" cap="none" strike="noStrike">
              <a:solidFill>
                <a:schemeClr val="dk1"/>
              </a:solidFill>
              <a:latin typeface="Arial"/>
              <a:ea typeface="Arial"/>
              <a:cs typeface="Arial"/>
              <a:sym typeface="Arial"/>
            </a:endParaRPr>
          </a:p>
        </p:txBody>
      </p:sp>
      <p:sp>
        <p:nvSpPr>
          <p:cNvPr id="190" name="Google Shape;190;p6"/>
          <p:cNvSpPr txBox="1"/>
          <p:nvPr/>
        </p:nvSpPr>
        <p:spPr>
          <a:xfrm>
            <a:off x="159247" y="-88180"/>
            <a:ext cx="11873506" cy="1159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FFFF"/>
              </a:buClr>
              <a:buSzPts val="3900"/>
              <a:buFont typeface="Play"/>
              <a:buNone/>
            </a:pPr>
            <a:r>
              <a:rPr b="1" i="0" lang="en-US" sz="3200" u="none" cap="none" strike="noStrike">
                <a:solidFill>
                  <a:srgbClr val="FFFFFF"/>
                </a:solidFill>
                <a:latin typeface="Calibri"/>
                <a:ea typeface="Calibri"/>
                <a:cs typeface="Calibri"/>
                <a:sym typeface="Calibri"/>
              </a:rPr>
              <a:t>How do the diffusion model learn to generate an image ?</a:t>
            </a:r>
            <a:endParaRPr b="0" i="0" sz="1200" u="none" cap="none" strike="noStrike">
              <a:solidFill>
                <a:srgbClr val="000000"/>
              </a:solidFill>
              <a:latin typeface="Calibri"/>
              <a:ea typeface="Calibri"/>
              <a:cs typeface="Calibri"/>
              <a:sym typeface="Calibri"/>
            </a:endParaRPr>
          </a:p>
        </p:txBody>
      </p:sp>
      <p:pic>
        <p:nvPicPr>
          <p:cNvPr descr="Picture 10" id="191" name="Google Shape;191;p6"/>
          <p:cNvPicPr preferRelativeResize="0"/>
          <p:nvPr/>
        </p:nvPicPr>
        <p:blipFill rotWithShape="1">
          <a:blip r:embed="rId7">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7"/>
          <p:cNvSpPr txBox="1"/>
          <p:nvPr>
            <p:ph type="title"/>
          </p:nvPr>
        </p:nvSpPr>
        <p:spPr>
          <a:xfrm>
            <a:off x="155124" y="-97533"/>
            <a:ext cx="79662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b="1" lang="en-US" sz="4000">
                <a:solidFill>
                  <a:srgbClr val="FFFFFF"/>
                </a:solidFill>
                <a:latin typeface="Calibri"/>
                <a:ea typeface="Calibri"/>
                <a:cs typeface="Calibri"/>
                <a:sym typeface="Calibri"/>
              </a:rPr>
              <a:t>Gaussian Noise Augmentation</a:t>
            </a:r>
            <a:endParaRPr>
              <a:latin typeface="Calibri"/>
              <a:ea typeface="Calibri"/>
              <a:cs typeface="Calibri"/>
              <a:sym typeface="Calibri"/>
            </a:endParaRPr>
          </a:p>
        </p:txBody>
      </p:sp>
      <p:sp>
        <p:nvSpPr>
          <p:cNvPr id="199" name="Google Shape;199;p7"/>
          <p:cNvSpPr txBox="1"/>
          <p:nvPr/>
        </p:nvSpPr>
        <p:spPr>
          <a:xfrm>
            <a:off x="-3" y="6126348"/>
            <a:ext cx="122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accent1"/>
                </a:solidFill>
                <a:latin typeface="Arial"/>
                <a:ea typeface="Arial"/>
                <a:cs typeface="Arial"/>
                <a:sym typeface="Arial"/>
              </a:rPr>
              <a:t>Reference: </a:t>
            </a:r>
            <a:r>
              <a:rPr b="0" i="1" lang="en-US" sz="1400" u="sng" cap="none" strike="noStrike">
                <a:solidFill>
                  <a:schemeClr val="accent1"/>
                </a:solidFill>
                <a:latin typeface="Arial"/>
                <a:ea typeface="Arial"/>
                <a:cs typeface="Arial"/>
                <a:sym typeface="Arial"/>
                <a:hlinkClick r:id="rId3">
                  <a:extLst>
                    <a:ext uri="{A12FA001-AC4F-418D-AE19-62706E023703}">
                      <ahyp:hlinkClr val="tx"/>
                    </a:ext>
                  </a:extLst>
                </a:hlinkClick>
              </a:rPr>
              <a:t>https://towardsdatascience.com/time-series-augmentations-16237134b29b#:~:text=The%20idea%20behind%20Gaussian%20noise,samples%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sng" cap="none" strike="noStrike">
                <a:solidFill>
                  <a:schemeClr val="accent1"/>
                </a:solidFill>
                <a:latin typeface="Arial"/>
                <a:ea typeface="Arial"/>
                <a:cs typeface="Arial"/>
                <a:sym typeface="Arial"/>
                <a:hlinkClick r:id="rId4">
                  <a:extLst>
                    <a:ext uri="{A12FA001-AC4F-418D-AE19-62706E023703}">
                      <ahyp:hlinkClr val="tx"/>
                    </a:ext>
                  </a:extLst>
                </a:hlinkClick>
              </a:rPr>
              <a:t>20or%20improves%20predictive%20performance.</a:t>
            </a:r>
            <a:r>
              <a:rPr b="0" i="1" lang="en-US" sz="1400" u="none" cap="none" strike="noStrike">
                <a:solidFill>
                  <a:schemeClr val="accent1"/>
                </a:solidFill>
                <a:latin typeface="Arial"/>
                <a:ea typeface="Arial"/>
                <a:cs typeface="Arial"/>
                <a:sym typeface="Arial"/>
              </a:rPr>
              <a:t>  </a:t>
            </a:r>
            <a:r>
              <a:rPr b="1" i="1" lang="en-US" sz="1400" u="none" cap="none" strike="noStrike">
                <a:solidFill>
                  <a:schemeClr val="accent1"/>
                </a:solidFill>
                <a:latin typeface="Arial"/>
                <a:ea typeface="Arial"/>
                <a:cs typeface="Arial"/>
                <a:sym typeface="Arial"/>
              </a:rPr>
              <a:t>&amp;</a:t>
            </a:r>
            <a:r>
              <a:rPr b="0" i="1" lang="en-US" sz="1400" u="none" cap="none" strike="noStrike">
                <a:solidFill>
                  <a:schemeClr val="accent1"/>
                </a:solidFill>
                <a:latin typeface="Arial"/>
                <a:ea typeface="Arial"/>
                <a:cs typeface="Arial"/>
                <a:sym typeface="Arial"/>
              </a:rPr>
              <a:t>  </a:t>
            </a:r>
            <a:r>
              <a:rPr b="0" i="1" lang="en-US" sz="1400" u="sng" cap="none" strike="noStrike">
                <a:solidFill>
                  <a:schemeClr val="accent1"/>
                </a:solidFill>
                <a:latin typeface="Arial"/>
                <a:ea typeface="Arial"/>
                <a:cs typeface="Arial"/>
                <a:sym typeface="Arial"/>
                <a:hlinkClick r:id="rId5">
                  <a:extLst>
                    <a:ext uri="{A12FA001-AC4F-418D-AE19-62706E023703}">
                      <ahyp:hlinkClr val="tx"/>
                    </a:ext>
                  </a:extLst>
                </a:hlinkClick>
              </a:rPr>
              <a:t>https://en.wikipedia.org/wiki/Langevin_equation</a:t>
            </a:r>
            <a:endParaRPr b="0" i="1" sz="1800" u="none" cap="none" strike="noStrike">
              <a:solidFill>
                <a:schemeClr val="accent1"/>
              </a:solidFill>
              <a:latin typeface="Arial"/>
              <a:ea typeface="Arial"/>
              <a:cs typeface="Arial"/>
              <a:sym typeface="Arial"/>
            </a:endParaRPr>
          </a:p>
        </p:txBody>
      </p:sp>
      <p:pic>
        <p:nvPicPr>
          <p:cNvPr descr="一張含有 文字, 圖表, 行, 繪圖 的圖片&#10;&#10;自動產生的描述" id="200" name="Google Shape;200;p7"/>
          <p:cNvPicPr preferRelativeResize="0"/>
          <p:nvPr/>
        </p:nvPicPr>
        <p:blipFill rotWithShape="1">
          <a:blip r:embed="rId6">
            <a:alphaModFix/>
          </a:blip>
          <a:srcRect b="0" l="0" r="0" t="0"/>
          <a:stretch/>
        </p:blipFill>
        <p:spPr>
          <a:xfrm>
            <a:off x="651981" y="1267383"/>
            <a:ext cx="5541704" cy="4351338"/>
          </a:xfrm>
          <a:prstGeom prst="rect">
            <a:avLst/>
          </a:prstGeom>
          <a:noFill/>
          <a:ln>
            <a:noFill/>
          </a:ln>
        </p:spPr>
      </p:pic>
      <p:sp>
        <p:nvSpPr>
          <p:cNvPr id="201" name="Google Shape;201;p7"/>
          <p:cNvSpPr txBox="1"/>
          <p:nvPr/>
        </p:nvSpPr>
        <p:spPr>
          <a:xfrm>
            <a:off x="1241845" y="5618709"/>
            <a:ext cx="517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Original time series and synthetic data generated via Jittering</a:t>
            </a:r>
            <a:endParaRPr b="0" i="0" sz="1400" u="none" cap="none" strike="noStrike">
              <a:solidFill>
                <a:srgbClr val="000000"/>
              </a:solidFill>
              <a:latin typeface="Arial"/>
              <a:ea typeface="Arial"/>
              <a:cs typeface="Arial"/>
              <a:sym typeface="Arial"/>
            </a:endParaRPr>
          </a:p>
        </p:txBody>
      </p:sp>
      <p:sp>
        <p:nvSpPr>
          <p:cNvPr id="202" name="Google Shape;202;p7"/>
          <p:cNvSpPr txBox="1"/>
          <p:nvPr/>
        </p:nvSpPr>
        <p:spPr>
          <a:xfrm>
            <a:off x="6729415" y="1723860"/>
            <a:ext cx="40885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Langevin equation (Brownian motion)</a:t>
            </a:r>
            <a:endParaRPr b="0" i="0" sz="1800" u="none" cap="none" strike="noStrike">
              <a:solidFill>
                <a:schemeClr val="dk1"/>
              </a:solidFill>
              <a:latin typeface="Arial"/>
              <a:ea typeface="Arial"/>
              <a:cs typeface="Arial"/>
              <a:sym typeface="Arial"/>
            </a:endParaRPr>
          </a:p>
        </p:txBody>
      </p:sp>
      <p:pic>
        <p:nvPicPr>
          <p:cNvPr descr="一張含有 字型, 筆跡, 行, 文字 的圖片&#10;&#10;自動產生的描述" id="203" name="Google Shape;203;p7"/>
          <p:cNvPicPr preferRelativeResize="0"/>
          <p:nvPr/>
        </p:nvPicPr>
        <p:blipFill rotWithShape="1">
          <a:blip r:embed="rId7">
            <a:alphaModFix/>
          </a:blip>
          <a:srcRect b="0" l="0" r="0" t="0"/>
          <a:stretch/>
        </p:blipFill>
        <p:spPr>
          <a:xfrm>
            <a:off x="7377474" y="2260734"/>
            <a:ext cx="2628900" cy="762000"/>
          </a:xfrm>
          <a:prstGeom prst="rect">
            <a:avLst/>
          </a:prstGeom>
          <a:noFill/>
          <a:ln>
            <a:noFill/>
          </a:ln>
        </p:spPr>
      </p:pic>
      <p:pic>
        <p:nvPicPr>
          <p:cNvPr descr="一張含有 字型, 白色, 符號, 印刷術 的圖片&#10;&#10;自動產生的描述" id="204" name="Google Shape;204;p7"/>
          <p:cNvPicPr preferRelativeResize="0"/>
          <p:nvPr/>
        </p:nvPicPr>
        <p:blipFill rotWithShape="1">
          <a:blip r:embed="rId8">
            <a:alphaModFix/>
          </a:blip>
          <a:srcRect b="0" l="0" r="0" t="0"/>
          <a:stretch/>
        </p:blipFill>
        <p:spPr>
          <a:xfrm>
            <a:off x="9504276" y="2497090"/>
            <a:ext cx="896226" cy="336085"/>
          </a:xfrm>
          <a:prstGeom prst="rect">
            <a:avLst/>
          </a:prstGeom>
          <a:noFill/>
          <a:ln cap="flat" cmpd="sng" w="9525">
            <a:solidFill>
              <a:srgbClr val="FF0000"/>
            </a:solidFill>
            <a:prstDash val="solid"/>
            <a:round/>
            <a:headEnd len="sm" w="sm" type="none"/>
            <a:tailEnd len="sm" w="sm" type="none"/>
          </a:ln>
        </p:spPr>
      </p:pic>
      <p:sp>
        <p:nvSpPr>
          <p:cNvPr id="205" name="Google Shape;205;p7"/>
          <p:cNvSpPr/>
          <p:nvPr/>
        </p:nvSpPr>
        <p:spPr>
          <a:xfrm>
            <a:off x="8442914" y="3079874"/>
            <a:ext cx="498020" cy="1102836"/>
          </a:xfrm>
          <a:prstGeom prst="downArrow">
            <a:avLst>
              <a:gd fmla="val 50000" name="adj1"/>
              <a:gd fmla="val 50000" name="adj2"/>
            </a:avLst>
          </a:prstGeom>
          <a:solidFill>
            <a:srgbClr val="747474"/>
          </a:solidFill>
          <a:ln cap="flat" cmpd="sng" w="19050">
            <a:solidFill>
              <a:srgbClr val="74747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p7"/>
          <p:cNvSpPr txBox="1"/>
          <p:nvPr/>
        </p:nvSpPr>
        <p:spPr>
          <a:xfrm>
            <a:off x="6421048" y="1267384"/>
            <a:ext cx="1089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Steps:</a:t>
            </a:r>
            <a:endParaRPr b="0" i="0" sz="1400" u="none" cap="none" strike="noStrike">
              <a:solidFill>
                <a:srgbClr val="000000"/>
              </a:solidFill>
              <a:latin typeface="Arial"/>
              <a:ea typeface="Arial"/>
              <a:cs typeface="Arial"/>
              <a:sym typeface="Arial"/>
            </a:endParaRPr>
          </a:p>
        </p:txBody>
      </p:sp>
      <p:sp>
        <p:nvSpPr>
          <p:cNvPr id="207" name="Google Shape;207;p7"/>
          <p:cNvSpPr txBox="1"/>
          <p:nvPr/>
        </p:nvSpPr>
        <p:spPr>
          <a:xfrm>
            <a:off x="6201595" y="4259884"/>
            <a:ext cx="599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Until it becomes continuous but nowhere differentiable </a:t>
            </a:r>
            <a:endParaRPr b="0" i="0" sz="1800" u="none" cap="none" strike="noStrike">
              <a:solidFill>
                <a:schemeClr val="dk1"/>
              </a:solidFill>
              <a:latin typeface="Arial"/>
              <a:ea typeface="Arial"/>
              <a:cs typeface="Arial"/>
              <a:sym typeface="Arial"/>
            </a:endParaRPr>
          </a:p>
        </p:txBody>
      </p:sp>
      <p:pic>
        <p:nvPicPr>
          <p:cNvPr descr="一張含有 寫生, 圖畫, 藝術 的圖片&#10;&#10;自動產生的描述" id="208" name="Google Shape;208;p7"/>
          <p:cNvPicPr preferRelativeResize="0"/>
          <p:nvPr/>
        </p:nvPicPr>
        <p:blipFill rotWithShape="1">
          <a:blip r:embed="rId9">
            <a:alphaModFix/>
          </a:blip>
          <a:srcRect b="0" l="0" r="0" t="0"/>
          <a:stretch/>
        </p:blipFill>
        <p:spPr>
          <a:xfrm>
            <a:off x="7898137" y="4706388"/>
            <a:ext cx="1653049" cy="1274640"/>
          </a:xfrm>
          <a:prstGeom prst="ellipse">
            <a:avLst/>
          </a:prstGeom>
          <a:noFill/>
          <a:ln>
            <a:noFill/>
          </a:ln>
          <a:effectLst>
            <a:outerShdw blurRad="381000" sx="-80000" rotWithShape="0" dir="5400000" dist="292100" sy="-18000">
              <a:srgbClr val="000000">
                <a:alpha val="21176"/>
              </a:srgbClr>
            </a:outerShdw>
          </a:effectLst>
        </p:spPr>
      </p:pic>
      <p:sp>
        <p:nvSpPr>
          <p:cNvPr id="209" name="Google Shape;209;p7"/>
          <p:cNvSpPr/>
          <p:nvPr/>
        </p:nvSpPr>
        <p:spPr>
          <a:xfrm>
            <a:off x="9192507" y="2501299"/>
            <a:ext cx="301952" cy="327669"/>
          </a:xfrm>
          <a:prstGeom prst="mathPlus">
            <a:avLst>
              <a:gd fmla="val 23520" name="adj1"/>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p7"/>
          <p:cNvSpPr txBox="1"/>
          <p:nvPr/>
        </p:nvSpPr>
        <p:spPr>
          <a:xfrm>
            <a:off x="9343497" y="2114759"/>
            <a:ext cx="290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Gaussian Distribution</a:t>
            </a:r>
            <a:endParaRPr b="0" i="0" sz="1800" u="none" cap="none" strike="noStrike">
              <a:solidFill>
                <a:srgbClr val="C00000"/>
              </a:solidFill>
              <a:latin typeface="Arial"/>
              <a:ea typeface="Arial"/>
              <a:cs typeface="Arial"/>
              <a:sym typeface="Arial"/>
            </a:endParaRPr>
          </a:p>
        </p:txBody>
      </p:sp>
      <p:pic>
        <p:nvPicPr>
          <p:cNvPr descr="Picture 10" id="211" name="Google Shape;211;p7"/>
          <p:cNvPicPr preferRelativeResize="0"/>
          <p:nvPr/>
        </p:nvPicPr>
        <p:blipFill rotWithShape="1">
          <a:blip r:embed="rId10">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8"/>
          <p:cNvSpPr/>
          <p:nvPr/>
        </p:nvSpPr>
        <p:spPr>
          <a:xfrm>
            <a:off x="0" y="0"/>
            <a:ext cx="12192000" cy="9163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descr="一張含有 圖表, 螢幕擷取畫面, 行, 文字 的圖片&#10;&#10;自動產生的描述" id="218" name="Google Shape;218;p8"/>
          <p:cNvSpPr txBox="1"/>
          <p:nvPr>
            <p:ph idx="1" type="body"/>
          </p:nvPr>
        </p:nvSpPr>
        <p:spPr>
          <a:xfrm>
            <a:off x="744293" y="1068597"/>
            <a:ext cx="10662569" cy="48607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None/>
            </a:pPr>
            <a:r>
              <a:t/>
            </a:r>
            <a:endParaRPr/>
          </a:p>
        </p:txBody>
      </p:sp>
      <p:sp>
        <p:nvSpPr>
          <p:cNvPr id="219" name="Google Shape;219;p8"/>
          <p:cNvSpPr txBox="1"/>
          <p:nvPr>
            <p:ph type="title"/>
          </p:nvPr>
        </p:nvSpPr>
        <p:spPr>
          <a:xfrm>
            <a:off x="237677" y="-90603"/>
            <a:ext cx="7063721"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b="1" lang="en-US" sz="4000">
                <a:solidFill>
                  <a:srgbClr val="FFFFFF"/>
                </a:solidFill>
                <a:latin typeface="Calibri"/>
                <a:ea typeface="Calibri"/>
                <a:cs typeface="Calibri"/>
                <a:sym typeface="Calibri"/>
              </a:rPr>
              <a:t>U-Net denoising</a:t>
            </a:r>
            <a:endParaRPr>
              <a:latin typeface="Calibri"/>
              <a:ea typeface="Calibri"/>
              <a:cs typeface="Calibri"/>
              <a:sym typeface="Calibri"/>
            </a:endParaRPr>
          </a:p>
        </p:txBody>
      </p:sp>
      <p:sp>
        <p:nvSpPr>
          <p:cNvPr id="220" name="Google Shape;220;p8"/>
          <p:cNvSpPr txBox="1"/>
          <p:nvPr/>
        </p:nvSpPr>
        <p:spPr>
          <a:xfrm>
            <a:off x="0" y="6583450"/>
            <a:ext cx="759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accent1"/>
                </a:solidFill>
                <a:latin typeface="Arial"/>
                <a:ea typeface="Arial"/>
                <a:cs typeface="Arial"/>
                <a:sym typeface="Arial"/>
              </a:rPr>
              <a:t>Reference: </a:t>
            </a:r>
            <a:r>
              <a:rPr b="0" i="1" lang="en-US" sz="1400" u="sng" cap="none" strike="noStrike">
                <a:solidFill>
                  <a:schemeClr val="accent1"/>
                </a:solidFill>
                <a:latin typeface="Arial"/>
                <a:ea typeface="Arial"/>
                <a:cs typeface="Arial"/>
                <a:sym typeface="Arial"/>
                <a:hlinkClick r:id="rId3">
                  <a:extLst>
                    <a:ext uri="{A12FA001-AC4F-418D-AE19-62706E023703}">
                      <ahyp:hlinkClr val="tx"/>
                    </a:ext>
                  </a:extLst>
                </a:hlinkClick>
              </a:rPr>
              <a:t>https://www.youtube.com/watch?v=I9MPzQCd4o4</a:t>
            </a:r>
            <a:r>
              <a:rPr b="0" i="1" lang="en-US" sz="1400" u="none" cap="none" strike="noStrike">
                <a:solidFill>
                  <a:schemeClr val="accent1"/>
                </a:solidFill>
                <a:latin typeface="Arial"/>
                <a:ea typeface="Arial"/>
                <a:cs typeface="Arial"/>
                <a:sym typeface="Arial"/>
              </a:rPr>
              <a:t>  &amp;  Source: Google Image</a:t>
            </a:r>
            <a:endParaRPr b="0" i="1" sz="1400" u="none" cap="none" strike="noStrike">
              <a:solidFill>
                <a:schemeClr val="accent1"/>
              </a:solidFill>
              <a:latin typeface="Arial"/>
              <a:ea typeface="Arial"/>
              <a:cs typeface="Arial"/>
              <a:sym typeface="Arial"/>
            </a:endParaRPr>
          </a:p>
        </p:txBody>
      </p:sp>
      <p:pic>
        <p:nvPicPr>
          <p:cNvPr id="221" name="Google Shape;221;p8"/>
          <p:cNvPicPr preferRelativeResize="0"/>
          <p:nvPr/>
        </p:nvPicPr>
        <p:blipFill rotWithShape="1">
          <a:blip r:embed="rId4">
            <a:alphaModFix/>
          </a:blip>
          <a:srcRect b="0" l="0" r="0" t="0"/>
          <a:stretch/>
        </p:blipFill>
        <p:spPr>
          <a:xfrm>
            <a:off x="667737" y="1149612"/>
            <a:ext cx="10856525" cy="4950051"/>
          </a:xfrm>
          <a:prstGeom prst="rect">
            <a:avLst/>
          </a:prstGeom>
          <a:noFill/>
          <a:ln>
            <a:noFill/>
          </a:ln>
        </p:spPr>
      </p:pic>
      <p:sp>
        <p:nvSpPr>
          <p:cNvPr id="222" name="Google Shape;222;p8"/>
          <p:cNvSpPr txBox="1"/>
          <p:nvPr/>
        </p:nvSpPr>
        <p:spPr>
          <a:xfrm>
            <a:off x="1946212" y="1541346"/>
            <a:ext cx="1512673" cy="410658"/>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78206E"/>
              </a:buClr>
              <a:buSzPts val="2400"/>
              <a:buFont typeface="Play"/>
              <a:buNone/>
            </a:pPr>
            <a:r>
              <a:rPr b="0" i="0" lang="en-US" sz="2400" u="none" cap="none" strike="noStrike">
                <a:solidFill>
                  <a:srgbClr val="78206E"/>
                </a:solidFill>
                <a:latin typeface="Play"/>
                <a:ea typeface="Play"/>
                <a:cs typeface="Play"/>
                <a:sym typeface="Play"/>
              </a:rPr>
              <a:t>Encoder</a:t>
            </a:r>
            <a:endParaRPr b="0" i="0" sz="2400" u="none" cap="none" strike="noStrike">
              <a:solidFill>
                <a:srgbClr val="78206E"/>
              </a:solidFill>
              <a:latin typeface="Play"/>
              <a:ea typeface="Play"/>
              <a:cs typeface="Play"/>
              <a:sym typeface="Play"/>
            </a:endParaRPr>
          </a:p>
        </p:txBody>
      </p:sp>
      <p:sp>
        <p:nvSpPr>
          <p:cNvPr id="223" name="Google Shape;223;p8"/>
          <p:cNvSpPr txBox="1"/>
          <p:nvPr/>
        </p:nvSpPr>
        <p:spPr>
          <a:xfrm>
            <a:off x="3577743" y="1542701"/>
            <a:ext cx="1512673" cy="410657"/>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78206E"/>
              </a:buClr>
              <a:buSzPts val="2400"/>
              <a:buFont typeface="Play"/>
              <a:buNone/>
            </a:pPr>
            <a:r>
              <a:rPr b="0" i="0" lang="en-US" sz="2400" u="none" cap="none" strike="noStrike">
                <a:solidFill>
                  <a:srgbClr val="78206E"/>
                </a:solidFill>
                <a:latin typeface="Play"/>
                <a:ea typeface="Play"/>
                <a:cs typeface="Play"/>
                <a:sym typeface="Play"/>
              </a:rPr>
              <a:t>Decoder</a:t>
            </a:r>
            <a:endParaRPr b="0" i="0" sz="2400" u="none" cap="none" strike="noStrike">
              <a:solidFill>
                <a:srgbClr val="78206E"/>
              </a:solidFill>
              <a:latin typeface="Play"/>
              <a:ea typeface="Play"/>
              <a:cs typeface="Play"/>
              <a:sym typeface="Play"/>
            </a:endParaRPr>
          </a:p>
        </p:txBody>
      </p:sp>
      <p:cxnSp>
        <p:nvCxnSpPr>
          <p:cNvPr id="224" name="Google Shape;224;p8"/>
          <p:cNvCxnSpPr/>
          <p:nvPr/>
        </p:nvCxnSpPr>
        <p:spPr>
          <a:xfrm>
            <a:off x="3352007" y="2181260"/>
            <a:ext cx="0" cy="3494244"/>
          </a:xfrm>
          <a:prstGeom prst="straightConnector1">
            <a:avLst/>
          </a:prstGeom>
          <a:noFill/>
          <a:ln cap="flat" cmpd="sng" w="19050">
            <a:solidFill>
              <a:schemeClr val="accent5"/>
            </a:solidFill>
            <a:prstDash val="dash"/>
            <a:round/>
            <a:headEnd len="sm" w="sm" type="none"/>
            <a:tailEnd len="sm" w="sm" type="none"/>
          </a:ln>
        </p:spPr>
      </p:cxnSp>
      <p:sp>
        <p:nvSpPr>
          <p:cNvPr id="225" name="Google Shape;225;p8"/>
          <p:cNvSpPr txBox="1"/>
          <p:nvPr/>
        </p:nvSpPr>
        <p:spPr>
          <a:xfrm>
            <a:off x="2752837" y="2242937"/>
            <a:ext cx="2033400" cy="41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Play"/>
              <a:buNone/>
            </a:pPr>
            <a:r>
              <a:rPr b="0" i="0" lang="en-US" sz="1800" u="none" cap="none" strike="noStrike">
                <a:solidFill>
                  <a:schemeClr val="dk1"/>
                </a:solidFill>
                <a:latin typeface="Play"/>
                <a:ea typeface="Play"/>
                <a:cs typeface="Play"/>
                <a:sym typeface="Play"/>
              </a:rPr>
              <a:t>Skip   Connection</a:t>
            </a:r>
            <a:endParaRPr b="0" i="0" sz="1800" u="none" cap="none" strike="noStrike">
              <a:solidFill>
                <a:schemeClr val="dk1"/>
              </a:solidFill>
              <a:latin typeface="Play"/>
              <a:ea typeface="Play"/>
              <a:cs typeface="Play"/>
              <a:sym typeface="Play"/>
            </a:endParaRPr>
          </a:p>
        </p:txBody>
      </p:sp>
      <p:graphicFrame>
        <p:nvGraphicFramePr>
          <p:cNvPr id="226" name="Google Shape;226;p8"/>
          <p:cNvGraphicFramePr/>
          <p:nvPr/>
        </p:nvGraphicFramePr>
        <p:xfrm>
          <a:off x="288123" y="4205246"/>
          <a:ext cx="3000000" cy="3000000"/>
        </p:xfrm>
        <a:graphic>
          <a:graphicData uri="http://schemas.openxmlformats.org/drawingml/2006/table">
            <a:tbl>
              <a:tblPr>
                <a:noFill/>
                <a:tableStyleId>{19A7CC1A-5362-4300-B8EA-5AD9AD6D4E3B}</a:tableStyleId>
              </a:tblPr>
              <a:tblGrid>
                <a:gridCol w="345100"/>
                <a:gridCol w="345100"/>
              </a:tblGrid>
              <a:tr h="3050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7</a:t>
                      </a:r>
                      <a:endParaRPr sz="1600" u="none" cap="none" strike="noStrike"/>
                    </a:p>
                  </a:txBody>
                  <a:tcPr marT="45725" marB="45725" marR="91450" marL="9145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050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6</a:t>
                      </a:r>
                      <a:endParaRPr sz="1600" u="none" cap="none" strike="noStrike"/>
                    </a:p>
                  </a:txBody>
                  <a:tcPr marT="45725" marB="45725" marR="91450" marL="9145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5</a:t>
                      </a:r>
                      <a:endParaRPr sz="1600" u="none" cap="none" strike="noStrike"/>
                    </a:p>
                  </a:txBody>
                  <a:tcPr marT="45725" marB="45725" marR="91450" marL="9145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227" name="Google Shape;227;p8"/>
          <p:cNvGraphicFramePr/>
          <p:nvPr/>
        </p:nvGraphicFramePr>
        <p:xfrm>
          <a:off x="510369" y="5261022"/>
          <a:ext cx="3000000" cy="3000000"/>
        </p:xfrm>
        <a:graphic>
          <a:graphicData uri="http://schemas.openxmlformats.org/drawingml/2006/table">
            <a:tbl>
              <a:tblPr>
                <a:noFill/>
                <a:tableStyleId>{19A7CC1A-5362-4300-B8EA-5AD9AD6D4E3B}</a:tableStyleId>
              </a:tblPr>
              <a:tblGrid>
                <a:gridCol w="309025"/>
              </a:tblGrid>
              <a:tr h="3693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228" name="Google Shape;228;p8"/>
          <p:cNvSpPr/>
          <p:nvPr/>
        </p:nvSpPr>
        <p:spPr>
          <a:xfrm>
            <a:off x="522159" y="4975911"/>
            <a:ext cx="222134" cy="164611"/>
          </a:xfrm>
          <a:prstGeom prst="downArrow">
            <a:avLst>
              <a:gd fmla="val 50000" name="adj1"/>
              <a:gd fmla="val 50000" name="adj2"/>
            </a:avLst>
          </a:prstGeom>
          <a:solidFill>
            <a:srgbClr val="FF0000"/>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graphicFrame>
        <p:nvGraphicFramePr>
          <p:cNvPr id="229" name="Google Shape;229;p8"/>
          <p:cNvGraphicFramePr/>
          <p:nvPr/>
        </p:nvGraphicFramePr>
        <p:xfrm>
          <a:off x="6179761" y="4285065"/>
          <a:ext cx="3000000" cy="3000000"/>
        </p:xfrm>
        <a:graphic>
          <a:graphicData uri="http://schemas.openxmlformats.org/drawingml/2006/table">
            <a:tbl>
              <a:tblPr>
                <a:noFill/>
                <a:tableStyleId>{19A7CC1A-5362-4300-B8EA-5AD9AD6D4E3B}</a:tableStyleId>
              </a:tblPr>
              <a:tblGrid>
                <a:gridCol w="357850"/>
                <a:gridCol w="332350"/>
              </a:tblGrid>
              <a:tr h="3050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92D050"/>
                      </a:solidFill>
                      <a:prstDash val="solid"/>
                      <a:round/>
                      <a:headEnd len="sm" w="sm" type="none"/>
                      <a:tailEnd len="sm" w="sm" type="none"/>
                    </a:lnL>
                    <a:lnR cap="flat" cmpd="sng" w="9525">
                      <a:solidFill>
                        <a:srgbClr val="92D050"/>
                      </a:solidFill>
                      <a:prstDash val="solid"/>
                      <a:round/>
                      <a:headEnd len="sm" w="sm" type="none"/>
                      <a:tailEnd len="sm" w="sm" type="none"/>
                    </a:lnR>
                    <a:lnT cap="flat" cmpd="sng" w="9525">
                      <a:solidFill>
                        <a:srgbClr val="92D050"/>
                      </a:solidFill>
                      <a:prstDash val="solid"/>
                      <a:round/>
                      <a:headEnd len="sm" w="sm" type="none"/>
                      <a:tailEnd len="sm" w="sm" type="none"/>
                    </a:lnT>
                    <a:lnB cap="flat" cmpd="sng" w="9525">
                      <a:solidFill>
                        <a:srgbClr val="92D05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92D050"/>
                      </a:solidFill>
                      <a:prstDash val="solid"/>
                      <a:round/>
                      <a:headEnd len="sm" w="sm" type="none"/>
                      <a:tailEnd len="sm" w="sm" type="none"/>
                    </a:lnL>
                    <a:lnR cap="flat" cmpd="sng" w="9525">
                      <a:solidFill>
                        <a:srgbClr val="92D050"/>
                      </a:solidFill>
                      <a:prstDash val="solid"/>
                      <a:round/>
                      <a:headEnd len="sm" w="sm" type="none"/>
                      <a:tailEnd len="sm" w="sm" type="none"/>
                    </a:lnR>
                    <a:lnT cap="flat" cmpd="sng" w="9525">
                      <a:solidFill>
                        <a:srgbClr val="92D050"/>
                      </a:solidFill>
                      <a:prstDash val="solid"/>
                      <a:round/>
                      <a:headEnd len="sm" w="sm" type="none"/>
                      <a:tailEnd len="sm" w="sm" type="none"/>
                    </a:lnT>
                    <a:lnB cap="flat" cmpd="sng" w="9525">
                      <a:solidFill>
                        <a:srgbClr val="92D050"/>
                      </a:solidFill>
                      <a:prstDash val="solid"/>
                      <a:round/>
                      <a:headEnd len="sm" w="sm" type="none"/>
                      <a:tailEnd len="sm" w="sm" type="none"/>
                    </a:lnB>
                  </a:tcPr>
                </a:tc>
              </a:tr>
              <a:tr h="3050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92D050"/>
                      </a:solidFill>
                      <a:prstDash val="solid"/>
                      <a:round/>
                      <a:headEnd len="sm" w="sm" type="none"/>
                      <a:tailEnd len="sm" w="sm" type="none"/>
                    </a:lnL>
                    <a:lnR cap="flat" cmpd="sng" w="9525">
                      <a:solidFill>
                        <a:srgbClr val="92D050"/>
                      </a:solidFill>
                      <a:prstDash val="solid"/>
                      <a:round/>
                      <a:headEnd len="sm" w="sm" type="none"/>
                      <a:tailEnd len="sm" w="sm" type="none"/>
                    </a:lnR>
                    <a:lnT cap="flat" cmpd="sng" w="9525">
                      <a:solidFill>
                        <a:srgbClr val="92D050"/>
                      </a:solidFill>
                      <a:prstDash val="solid"/>
                      <a:round/>
                      <a:headEnd len="sm" w="sm" type="none"/>
                      <a:tailEnd len="sm" w="sm" type="none"/>
                    </a:lnT>
                    <a:lnB cap="flat" cmpd="sng" w="9525">
                      <a:solidFill>
                        <a:srgbClr val="92D05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92D050"/>
                      </a:solidFill>
                      <a:prstDash val="solid"/>
                      <a:round/>
                      <a:headEnd len="sm" w="sm" type="none"/>
                      <a:tailEnd len="sm" w="sm" type="none"/>
                    </a:lnL>
                    <a:lnR cap="flat" cmpd="sng" w="9525">
                      <a:solidFill>
                        <a:srgbClr val="92D050"/>
                      </a:solidFill>
                      <a:prstDash val="solid"/>
                      <a:round/>
                      <a:headEnd len="sm" w="sm" type="none"/>
                      <a:tailEnd len="sm" w="sm" type="none"/>
                    </a:lnR>
                    <a:lnT cap="flat" cmpd="sng" w="9525">
                      <a:solidFill>
                        <a:srgbClr val="92D050"/>
                      </a:solidFill>
                      <a:prstDash val="solid"/>
                      <a:round/>
                      <a:headEnd len="sm" w="sm" type="none"/>
                      <a:tailEnd len="sm" w="sm" type="none"/>
                    </a:lnT>
                    <a:lnB cap="flat" cmpd="sng" w="9525">
                      <a:solidFill>
                        <a:srgbClr val="92D050"/>
                      </a:solidFill>
                      <a:prstDash val="solid"/>
                      <a:round/>
                      <a:headEnd len="sm" w="sm" type="none"/>
                      <a:tailEnd len="sm" w="sm" type="none"/>
                    </a:lnB>
                  </a:tcPr>
                </a:tc>
              </a:tr>
            </a:tbl>
          </a:graphicData>
        </a:graphic>
      </p:graphicFrame>
      <p:graphicFrame>
        <p:nvGraphicFramePr>
          <p:cNvPr id="230" name="Google Shape;230;p8"/>
          <p:cNvGraphicFramePr/>
          <p:nvPr/>
        </p:nvGraphicFramePr>
        <p:xfrm>
          <a:off x="6375049" y="5329871"/>
          <a:ext cx="3000000" cy="3000000"/>
        </p:xfrm>
        <a:graphic>
          <a:graphicData uri="http://schemas.openxmlformats.org/drawingml/2006/table">
            <a:tbl>
              <a:tblPr>
                <a:noFill/>
                <a:tableStyleId>{19A7CC1A-5362-4300-B8EA-5AD9AD6D4E3B}</a:tableStyleId>
              </a:tblPr>
              <a:tblGrid>
                <a:gridCol w="346375"/>
              </a:tblGrid>
              <a:tr h="3050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45725" marB="45725" marR="91450" marL="91450">
                    <a:lnL cap="flat" cmpd="sng" w="9525">
                      <a:solidFill>
                        <a:srgbClr val="92D050"/>
                      </a:solidFill>
                      <a:prstDash val="solid"/>
                      <a:round/>
                      <a:headEnd len="sm" w="sm" type="none"/>
                      <a:tailEnd len="sm" w="sm" type="none"/>
                    </a:lnL>
                    <a:lnR cap="flat" cmpd="sng" w="9525">
                      <a:solidFill>
                        <a:srgbClr val="92D050"/>
                      </a:solidFill>
                      <a:prstDash val="solid"/>
                      <a:round/>
                      <a:headEnd len="sm" w="sm" type="none"/>
                      <a:tailEnd len="sm" w="sm" type="none"/>
                    </a:lnR>
                    <a:lnT cap="flat" cmpd="sng" w="9525">
                      <a:solidFill>
                        <a:srgbClr val="92D050"/>
                      </a:solidFill>
                      <a:prstDash val="solid"/>
                      <a:round/>
                      <a:headEnd len="sm" w="sm" type="none"/>
                      <a:tailEnd len="sm" w="sm" type="none"/>
                    </a:lnT>
                    <a:lnB cap="flat" cmpd="sng" w="9525">
                      <a:solidFill>
                        <a:srgbClr val="92D050"/>
                      </a:solidFill>
                      <a:prstDash val="solid"/>
                      <a:round/>
                      <a:headEnd len="sm" w="sm" type="none"/>
                      <a:tailEnd len="sm" w="sm" type="none"/>
                    </a:lnB>
                  </a:tcPr>
                </a:tc>
              </a:tr>
            </a:tbl>
          </a:graphicData>
        </a:graphic>
      </p:graphicFrame>
      <p:sp>
        <p:nvSpPr>
          <p:cNvPr id="231" name="Google Shape;231;p8"/>
          <p:cNvSpPr/>
          <p:nvPr/>
        </p:nvSpPr>
        <p:spPr>
          <a:xfrm>
            <a:off x="6398798" y="5033622"/>
            <a:ext cx="252131" cy="168025"/>
          </a:xfrm>
          <a:prstGeom prst="upArrow">
            <a:avLst>
              <a:gd fmla="val 50000" name="adj1"/>
              <a:gd fmla="val 50000" name="adj2"/>
            </a:avLst>
          </a:prstGeom>
          <a:solidFill>
            <a:srgbClr val="43D658"/>
          </a:solidFill>
          <a:ln cap="flat" cmpd="sng" w="19050">
            <a:solidFill>
              <a:srgbClr val="43D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2" name="Google Shape;232;p8"/>
          <p:cNvSpPr txBox="1"/>
          <p:nvPr/>
        </p:nvSpPr>
        <p:spPr>
          <a:xfrm>
            <a:off x="78347" y="5709962"/>
            <a:ext cx="1691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Max Pooling</a:t>
            </a:r>
            <a:endParaRPr b="0" i="0" sz="1800" u="none" cap="none" strike="noStrike">
              <a:solidFill>
                <a:srgbClr val="FF0000"/>
              </a:solidFill>
              <a:latin typeface="Arial"/>
              <a:ea typeface="Arial"/>
              <a:cs typeface="Arial"/>
              <a:sym typeface="Arial"/>
            </a:endParaRPr>
          </a:p>
        </p:txBody>
      </p:sp>
      <p:sp>
        <p:nvSpPr>
          <p:cNvPr id="233" name="Google Shape;233;p8"/>
          <p:cNvSpPr txBox="1"/>
          <p:nvPr/>
        </p:nvSpPr>
        <p:spPr>
          <a:xfrm>
            <a:off x="5614924" y="5741987"/>
            <a:ext cx="198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92D050"/>
                </a:solidFill>
                <a:latin typeface="Arial"/>
                <a:ea typeface="Arial"/>
                <a:cs typeface="Arial"/>
                <a:sym typeface="Arial"/>
              </a:rPr>
              <a:t>ConvTranspose</a:t>
            </a:r>
            <a:endParaRPr b="0" i="0" sz="1800" u="none" cap="none" strike="noStrike">
              <a:solidFill>
                <a:srgbClr val="92D050"/>
              </a:solidFill>
              <a:latin typeface="Arial"/>
              <a:ea typeface="Arial"/>
              <a:cs typeface="Arial"/>
              <a:sym typeface="Arial"/>
            </a:endParaRPr>
          </a:p>
        </p:txBody>
      </p:sp>
      <p:pic>
        <p:nvPicPr>
          <p:cNvPr descr="Picture 10" id="234" name="Google Shape;234;p8"/>
          <p:cNvPicPr preferRelativeResize="0"/>
          <p:nvPr/>
        </p:nvPicPr>
        <p:blipFill rotWithShape="1">
          <a:blip r:embed="rId5">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3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3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3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3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3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3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3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3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p:nvPr/>
        </p:nvSpPr>
        <p:spPr>
          <a:xfrm>
            <a:off x="0" y="0"/>
            <a:ext cx="12192000" cy="156599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9"/>
          <p:cNvSpPr txBox="1"/>
          <p:nvPr>
            <p:ph type="title"/>
          </p:nvPr>
        </p:nvSpPr>
        <p:spPr>
          <a:xfrm>
            <a:off x="52325" y="332850"/>
            <a:ext cx="12192000" cy="754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b="1" lang="en-US" sz="4000">
                <a:solidFill>
                  <a:schemeClr val="lt1"/>
                </a:solidFill>
                <a:latin typeface="Calibri"/>
                <a:ea typeface="Calibri"/>
                <a:cs typeface="Calibri"/>
                <a:sym typeface="Calibri"/>
              </a:rPr>
              <a:t>Pure Diffusion Model </a:t>
            </a:r>
            <a:br>
              <a:rPr b="1" lang="en-US" sz="4000">
                <a:solidFill>
                  <a:schemeClr val="lt1"/>
                </a:solidFill>
                <a:latin typeface="Calibri"/>
                <a:ea typeface="Calibri"/>
                <a:cs typeface="Calibri"/>
                <a:sym typeface="Calibri"/>
              </a:rPr>
            </a:br>
            <a:r>
              <a:rPr b="1" lang="en-US" sz="4000">
                <a:solidFill>
                  <a:schemeClr val="lt1"/>
                </a:solidFill>
                <a:latin typeface="Calibri"/>
                <a:ea typeface="Calibri"/>
                <a:cs typeface="Calibri"/>
                <a:sym typeface="Calibri"/>
              </a:rPr>
              <a:t>                                            </a:t>
            </a:r>
            <a:r>
              <a:rPr b="1" lang="en-US" sz="3666">
                <a:solidFill>
                  <a:schemeClr val="lt1"/>
                </a:solidFill>
                <a:latin typeface="Calibri"/>
                <a:ea typeface="Calibri"/>
                <a:cs typeface="Calibri"/>
                <a:sym typeface="Calibri"/>
              </a:rPr>
              <a:t> </a:t>
            </a:r>
            <a:r>
              <a:rPr b="1" lang="en-US" sz="2766">
                <a:solidFill>
                  <a:schemeClr val="lt1"/>
                </a:solidFill>
                <a:latin typeface="Calibri"/>
                <a:ea typeface="Calibri"/>
                <a:cs typeface="Calibri"/>
                <a:sym typeface="Calibri"/>
              </a:rPr>
              <a:t>V.S. </a:t>
            </a:r>
            <a:br>
              <a:rPr b="1" lang="en-US" sz="4000">
                <a:solidFill>
                  <a:schemeClr val="lt1"/>
                </a:solidFill>
                <a:latin typeface="Calibri"/>
                <a:ea typeface="Calibri"/>
                <a:cs typeface="Calibri"/>
                <a:sym typeface="Calibri"/>
              </a:rPr>
            </a:br>
            <a:r>
              <a:rPr b="1" lang="en-US" sz="4000">
                <a:solidFill>
                  <a:schemeClr val="lt1"/>
                </a:solidFill>
                <a:latin typeface="Calibri"/>
                <a:ea typeface="Calibri"/>
                <a:cs typeface="Calibri"/>
                <a:sym typeface="Calibri"/>
              </a:rPr>
              <a:t>                                                           </a:t>
            </a:r>
            <a:r>
              <a:rPr b="1" lang="en-US" sz="4000">
                <a:solidFill>
                  <a:srgbClr val="FFFF00"/>
                </a:solidFill>
                <a:latin typeface="Calibri"/>
                <a:ea typeface="Calibri"/>
                <a:cs typeface="Calibri"/>
                <a:sym typeface="Calibri"/>
              </a:rPr>
              <a:t>“  Latent Diffusion Model  “ </a:t>
            </a:r>
            <a:endParaRPr b="1">
              <a:latin typeface="Calibri"/>
              <a:ea typeface="Calibri"/>
              <a:cs typeface="Calibri"/>
              <a:sym typeface="Calibri"/>
            </a:endParaRPr>
          </a:p>
        </p:txBody>
      </p:sp>
      <p:sp>
        <p:nvSpPr>
          <p:cNvPr id="242" name="Google Shape;242;p9"/>
          <p:cNvSpPr txBox="1"/>
          <p:nvPr/>
        </p:nvSpPr>
        <p:spPr>
          <a:xfrm>
            <a:off x="10120900" y="6451375"/>
            <a:ext cx="210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accent1"/>
                </a:solidFill>
                <a:latin typeface="Arial"/>
                <a:ea typeface="Arial"/>
                <a:cs typeface="Arial"/>
                <a:sym typeface="Arial"/>
              </a:rPr>
              <a:t>Source: Google Image</a:t>
            </a:r>
            <a:endParaRPr b="0" i="1" sz="1400" u="none" cap="none" strike="noStrike">
              <a:solidFill>
                <a:schemeClr val="accent1"/>
              </a:solidFill>
              <a:latin typeface="Arial"/>
              <a:ea typeface="Arial"/>
              <a:cs typeface="Arial"/>
              <a:sym typeface="Arial"/>
            </a:endParaRPr>
          </a:p>
        </p:txBody>
      </p:sp>
      <p:pic>
        <p:nvPicPr>
          <p:cNvPr descr="一張含有 文字, 螢幕擷取畫面 的圖片&#10;&#10;自動產生的描述" id="243" name="Google Shape;243;p9"/>
          <p:cNvPicPr preferRelativeResize="0"/>
          <p:nvPr/>
        </p:nvPicPr>
        <p:blipFill rotWithShape="1">
          <a:blip r:embed="rId3">
            <a:alphaModFix/>
          </a:blip>
          <a:srcRect b="0" l="0" r="0" t="0"/>
          <a:stretch/>
        </p:blipFill>
        <p:spPr>
          <a:xfrm>
            <a:off x="135323" y="1572251"/>
            <a:ext cx="11921354" cy="3153347"/>
          </a:xfrm>
          <a:prstGeom prst="rect">
            <a:avLst/>
          </a:prstGeom>
          <a:noFill/>
          <a:ln>
            <a:noFill/>
          </a:ln>
        </p:spPr>
      </p:pic>
      <p:sp>
        <p:nvSpPr>
          <p:cNvPr id="244" name="Google Shape;244;p9"/>
          <p:cNvSpPr/>
          <p:nvPr/>
        </p:nvSpPr>
        <p:spPr>
          <a:xfrm>
            <a:off x="6665853" y="2180891"/>
            <a:ext cx="4466547" cy="1861173"/>
          </a:xfrm>
          <a:prstGeom prst="rect">
            <a:avLst/>
          </a:prstGeom>
          <a:solidFill>
            <a:schemeClr val="l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一張含有 拼貼畫 的圖片&#10;&#10;自動產生的描述" id="245" name="Google Shape;245;p9"/>
          <p:cNvPicPr preferRelativeResize="0"/>
          <p:nvPr/>
        </p:nvPicPr>
        <p:blipFill rotWithShape="1">
          <a:blip r:embed="rId4">
            <a:alphaModFix/>
          </a:blip>
          <a:srcRect b="32429" l="2308" r="73813" t="26624"/>
          <a:stretch/>
        </p:blipFill>
        <p:spPr>
          <a:xfrm>
            <a:off x="308925" y="3310111"/>
            <a:ext cx="914170" cy="882200"/>
          </a:xfrm>
          <a:prstGeom prst="rect">
            <a:avLst/>
          </a:prstGeom>
          <a:noFill/>
          <a:ln>
            <a:noFill/>
          </a:ln>
        </p:spPr>
      </p:pic>
      <p:pic>
        <p:nvPicPr>
          <p:cNvPr descr="一張含有 拼貼畫 的圖片&#10;&#10;自動產生的描述" id="246" name="Google Shape;246;p9"/>
          <p:cNvPicPr preferRelativeResize="0"/>
          <p:nvPr/>
        </p:nvPicPr>
        <p:blipFill rotWithShape="1">
          <a:blip r:embed="rId4">
            <a:alphaModFix/>
          </a:blip>
          <a:srcRect b="32429" l="2308" r="73813" t="26624"/>
          <a:stretch/>
        </p:blipFill>
        <p:spPr>
          <a:xfrm>
            <a:off x="308925" y="2244436"/>
            <a:ext cx="914170" cy="882201"/>
          </a:xfrm>
          <a:prstGeom prst="rect">
            <a:avLst/>
          </a:prstGeom>
          <a:noFill/>
          <a:ln>
            <a:noFill/>
          </a:ln>
        </p:spPr>
      </p:pic>
      <p:sp>
        <p:nvSpPr>
          <p:cNvPr id="247" name="Google Shape;247;p9"/>
          <p:cNvSpPr txBox="1"/>
          <p:nvPr/>
        </p:nvSpPr>
        <p:spPr>
          <a:xfrm>
            <a:off x="39125" y="6352525"/>
            <a:ext cx="12676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accent1"/>
                </a:solidFill>
                <a:latin typeface="Arial"/>
                <a:ea typeface="Arial"/>
                <a:cs typeface="Arial"/>
                <a:sym typeface="Arial"/>
              </a:rPr>
              <a:t>Reference: </a:t>
            </a:r>
            <a:r>
              <a:rPr b="0" i="1" lang="en-US" sz="1400" u="sng" cap="none" strike="noStrike">
                <a:solidFill>
                  <a:schemeClr val="accent1"/>
                </a:solidFill>
                <a:latin typeface="Arial"/>
                <a:ea typeface="Arial"/>
                <a:cs typeface="Arial"/>
                <a:sym typeface="Arial"/>
                <a:hlinkClick r:id="rId5">
                  <a:extLst>
                    <a:ext uri="{A12FA001-AC4F-418D-AE19-62706E023703}">
                      <ahyp:hlinkClr val="tx"/>
                    </a:ext>
                  </a:extLst>
                </a:hlinkClick>
              </a:rPr>
              <a:t>https://www.youtube.com/watch?v=Dmm4UG-6jxA&amp;list=PLtBw6njQRU-rwp5__7C0oIVt26ZgjG9NI&amp;index=5</a:t>
            </a:r>
            <a:endParaRPr b="0" i="1" sz="1400" u="none" cap="none" strike="noStrike">
              <a:solidFill>
                <a:schemeClr val="accent1"/>
              </a:solidFill>
              <a:latin typeface="Arial"/>
              <a:ea typeface="Arial"/>
              <a:cs typeface="Arial"/>
              <a:sym typeface="Arial"/>
            </a:endParaRPr>
          </a:p>
        </p:txBody>
      </p:sp>
      <p:sp>
        <p:nvSpPr>
          <p:cNvPr id="248" name="Google Shape;248;p9"/>
          <p:cNvSpPr txBox="1"/>
          <p:nvPr/>
        </p:nvSpPr>
        <p:spPr>
          <a:xfrm>
            <a:off x="39117" y="6572844"/>
            <a:ext cx="62033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accent1"/>
                </a:solidFill>
                <a:latin typeface="Arial"/>
                <a:ea typeface="Arial"/>
                <a:cs typeface="Arial"/>
                <a:sym typeface="Arial"/>
              </a:rPr>
              <a:t>Reference: </a:t>
            </a:r>
            <a:r>
              <a:rPr b="0" i="0" lang="en-US" sz="1400" u="sng" cap="none" strike="noStrike">
                <a:solidFill>
                  <a:schemeClr val="dk1"/>
                </a:solidFill>
                <a:latin typeface="Arial"/>
                <a:ea typeface="Arial"/>
                <a:cs typeface="Arial"/>
                <a:sym typeface="Arial"/>
                <a:hlinkClick r:id="rId6">
                  <a:extLst>
                    <a:ext uri="{A12FA001-AC4F-418D-AE19-62706E023703}">
                      <ahyp:hlinkClr val="tx"/>
                    </a:ext>
                  </a:extLst>
                </a:hlinkClick>
              </a:rPr>
              <a:t>https://www.youtube.com/watch?v=VELQT1-hILo</a:t>
            </a:r>
            <a:endParaRPr b="0" i="1" sz="1400" u="none" cap="none" strike="noStrike">
              <a:solidFill>
                <a:schemeClr val="accent1"/>
              </a:solidFill>
              <a:latin typeface="Arial"/>
              <a:ea typeface="Arial"/>
              <a:cs typeface="Arial"/>
              <a:sym typeface="Arial"/>
            </a:endParaRPr>
          </a:p>
        </p:txBody>
      </p:sp>
      <p:pic>
        <p:nvPicPr>
          <p:cNvPr descr="一張含有 拼貼畫 的圖片&#10;&#10;自動產生的描述" id="249" name="Google Shape;249;p9"/>
          <p:cNvPicPr preferRelativeResize="0"/>
          <p:nvPr/>
        </p:nvPicPr>
        <p:blipFill rotWithShape="1">
          <a:blip r:embed="rId7">
            <a:alphaModFix/>
          </a:blip>
          <a:srcRect b="33737" l="26999" r="50793" t="27380"/>
          <a:stretch/>
        </p:blipFill>
        <p:spPr>
          <a:xfrm>
            <a:off x="8146573" y="2955748"/>
            <a:ext cx="561725" cy="553509"/>
          </a:xfrm>
          <a:prstGeom prst="rect">
            <a:avLst/>
          </a:prstGeom>
          <a:noFill/>
          <a:ln>
            <a:noFill/>
          </a:ln>
        </p:spPr>
      </p:pic>
      <p:pic>
        <p:nvPicPr>
          <p:cNvPr descr="一張含有 拼貼畫 的圖片&#10;&#10;自動產生的描述" id="250" name="Google Shape;250;p9"/>
          <p:cNvPicPr preferRelativeResize="0"/>
          <p:nvPr/>
        </p:nvPicPr>
        <p:blipFill rotWithShape="1">
          <a:blip r:embed="rId7">
            <a:alphaModFix/>
          </a:blip>
          <a:srcRect b="33862" l="52072" r="27115" t="27742"/>
          <a:stretch/>
        </p:blipFill>
        <p:spPr>
          <a:xfrm>
            <a:off x="9235993" y="2971686"/>
            <a:ext cx="492337" cy="531626"/>
          </a:xfrm>
          <a:prstGeom prst="rect">
            <a:avLst/>
          </a:prstGeom>
          <a:noFill/>
          <a:ln>
            <a:noFill/>
          </a:ln>
        </p:spPr>
      </p:pic>
      <p:pic>
        <p:nvPicPr>
          <p:cNvPr descr="一張含有 拼貼畫 的圖片&#10;&#10;自動產生的描述" id="251" name="Google Shape;251;p9"/>
          <p:cNvPicPr preferRelativeResize="0"/>
          <p:nvPr/>
        </p:nvPicPr>
        <p:blipFill rotWithShape="1">
          <a:blip r:embed="rId8">
            <a:alphaModFix amt="70000"/>
          </a:blip>
          <a:srcRect b="36125" l="3519" r="74274" t="27402"/>
          <a:stretch/>
        </p:blipFill>
        <p:spPr>
          <a:xfrm>
            <a:off x="7111645" y="2955748"/>
            <a:ext cx="580207" cy="536292"/>
          </a:xfrm>
          <a:prstGeom prst="rect">
            <a:avLst/>
          </a:prstGeom>
          <a:noFill/>
          <a:ln>
            <a:noFill/>
          </a:ln>
        </p:spPr>
      </p:pic>
      <p:pic>
        <p:nvPicPr>
          <p:cNvPr descr="一張含有 拼貼畫 的圖片&#10;&#10;自動產生的描述" id="252" name="Google Shape;252;p9"/>
          <p:cNvPicPr preferRelativeResize="0"/>
          <p:nvPr/>
        </p:nvPicPr>
        <p:blipFill rotWithShape="1">
          <a:blip r:embed="rId8">
            <a:alphaModFix/>
          </a:blip>
          <a:srcRect b="33488" l="75447" r="2363" t="27423"/>
          <a:stretch/>
        </p:blipFill>
        <p:spPr>
          <a:xfrm>
            <a:off x="10160428" y="2955748"/>
            <a:ext cx="546023" cy="541330"/>
          </a:xfrm>
          <a:prstGeom prst="rect">
            <a:avLst/>
          </a:prstGeom>
          <a:noFill/>
          <a:ln>
            <a:noFill/>
          </a:ln>
        </p:spPr>
      </p:pic>
      <p:sp>
        <p:nvSpPr>
          <p:cNvPr id="253" name="Google Shape;253;p9"/>
          <p:cNvSpPr txBox="1"/>
          <p:nvPr/>
        </p:nvSpPr>
        <p:spPr>
          <a:xfrm>
            <a:off x="7704691" y="2331810"/>
            <a:ext cx="245573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3575C"/>
                </a:solidFill>
                <a:latin typeface="Arial"/>
                <a:ea typeface="Arial"/>
                <a:cs typeface="Arial"/>
                <a:sym typeface="Arial"/>
              </a:rPr>
              <a:t>Latent EmbeddingＺ</a:t>
            </a:r>
            <a:endParaRPr b="0" i="0" sz="2000" u="none" cap="none" strike="noStrike">
              <a:solidFill>
                <a:srgbClr val="53575C"/>
              </a:solidFill>
              <a:latin typeface="Arial"/>
              <a:ea typeface="Arial"/>
              <a:cs typeface="Arial"/>
              <a:sym typeface="Arial"/>
            </a:endParaRPr>
          </a:p>
        </p:txBody>
      </p:sp>
      <p:sp>
        <p:nvSpPr>
          <p:cNvPr id="254" name="Google Shape;254;p9"/>
          <p:cNvSpPr/>
          <p:nvPr/>
        </p:nvSpPr>
        <p:spPr>
          <a:xfrm>
            <a:off x="5982925" y="995850"/>
            <a:ext cx="6203400" cy="559500"/>
          </a:xfrm>
          <a:prstGeom prst="rect">
            <a:avLst/>
          </a:prstGeom>
          <a:solidFill>
            <a:srgbClr val="44546A"/>
          </a:solidFill>
          <a:ln cap="flat" cmpd="sng" w="19050">
            <a:solidFill>
              <a:srgbClr val="4454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5" name="Google Shape;255;p9"/>
          <p:cNvSpPr/>
          <p:nvPr/>
        </p:nvSpPr>
        <p:spPr>
          <a:xfrm>
            <a:off x="5152419" y="2899592"/>
            <a:ext cx="668989" cy="423769"/>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6" name="Google Shape;256;p9"/>
          <p:cNvSpPr/>
          <p:nvPr/>
        </p:nvSpPr>
        <p:spPr>
          <a:xfrm>
            <a:off x="235582" y="3210791"/>
            <a:ext cx="3889609" cy="13716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7" name="Google Shape;257;p9"/>
          <p:cNvSpPr/>
          <p:nvPr/>
        </p:nvSpPr>
        <p:spPr>
          <a:xfrm>
            <a:off x="3624712" y="1845391"/>
            <a:ext cx="1811013" cy="21400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8" name="Google Shape;258;p9"/>
          <p:cNvSpPr/>
          <p:nvPr/>
        </p:nvSpPr>
        <p:spPr>
          <a:xfrm>
            <a:off x="5220218" y="2764279"/>
            <a:ext cx="581440" cy="302225"/>
          </a:xfrm>
          <a:prstGeom prst="rightArrow">
            <a:avLst>
              <a:gd fmla="val 50000" name="adj1"/>
              <a:gd fmla="val 50000" name="adj2"/>
            </a:avLst>
          </a:prstGeom>
          <a:solidFill>
            <a:schemeClr val="accent3"/>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9" name="Google Shape;259;p9"/>
          <p:cNvSpPr/>
          <p:nvPr/>
        </p:nvSpPr>
        <p:spPr>
          <a:xfrm rot="10800000">
            <a:off x="5196193" y="2997093"/>
            <a:ext cx="581440" cy="302225"/>
          </a:xfrm>
          <a:prstGeom prst="rightArrow">
            <a:avLst>
              <a:gd fmla="val 50000" name="adj1"/>
              <a:gd fmla="val 50000" name="adj2"/>
            </a:avLst>
          </a:prstGeom>
          <a:solidFill>
            <a:schemeClr val="accent3"/>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0" name="Google Shape;260;p9"/>
          <p:cNvSpPr/>
          <p:nvPr/>
        </p:nvSpPr>
        <p:spPr>
          <a:xfrm>
            <a:off x="283599" y="1772706"/>
            <a:ext cx="3889609" cy="13716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一張含有 圖表, Rectangle, 行, 螢幕擷取畫面 的圖片&#10;&#10;自動產生的描述" id="261" name="Google Shape;261;p9"/>
          <p:cNvPicPr preferRelativeResize="0"/>
          <p:nvPr>
            <p:ph idx="1" type="body"/>
          </p:nvPr>
        </p:nvPicPr>
        <p:blipFill rotWithShape="1">
          <a:blip r:embed="rId9">
            <a:alphaModFix/>
          </a:blip>
          <a:srcRect b="0" l="0" r="0" t="0"/>
          <a:stretch/>
        </p:blipFill>
        <p:spPr>
          <a:xfrm>
            <a:off x="385807" y="4829052"/>
            <a:ext cx="4834411" cy="1468305"/>
          </a:xfrm>
          <a:prstGeom prst="rect">
            <a:avLst/>
          </a:prstGeom>
          <a:solidFill>
            <a:srgbClr val="ECECEC"/>
          </a:solidFill>
          <a:ln cap="sq" cmpd="sng" w="88900">
            <a:solidFill>
              <a:schemeClr val="accent5"/>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62" name="Google Shape;262;p9"/>
          <p:cNvSpPr txBox="1"/>
          <p:nvPr/>
        </p:nvSpPr>
        <p:spPr>
          <a:xfrm>
            <a:off x="5940632" y="5272767"/>
            <a:ext cx="628798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5"/>
                </a:solidFill>
                <a:latin typeface="Arial"/>
                <a:ea typeface="Arial"/>
                <a:cs typeface="Arial"/>
                <a:sym typeface="Arial"/>
              </a:rPr>
              <a:t>Variational Autoencoders (VAEs)</a:t>
            </a:r>
            <a:endParaRPr b="1" i="0" sz="3200" u="none" cap="none" strike="noStrike">
              <a:solidFill>
                <a:schemeClr val="accent5"/>
              </a:solidFill>
              <a:latin typeface="Arial"/>
              <a:ea typeface="Arial"/>
              <a:cs typeface="Arial"/>
              <a:sym typeface="Arial"/>
            </a:endParaRPr>
          </a:p>
        </p:txBody>
      </p:sp>
      <p:sp>
        <p:nvSpPr>
          <p:cNvPr id="263" name="Google Shape;263;p9"/>
          <p:cNvSpPr/>
          <p:nvPr/>
        </p:nvSpPr>
        <p:spPr>
          <a:xfrm>
            <a:off x="52315" y="1598323"/>
            <a:ext cx="5490527" cy="3127275"/>
          </a:xfrm>
          <a:prstGeom prst="bracketPair">
            <a:avLst/>
          </a:prstGeom>
          <a:noFill/>
          <a:ln cap="flat" cmpd="sng" w="762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 name="Google Shape;264;p9"/>
          <p:cNvSpPr/>
          <p:nvPr/>
        </p:nvSpPr>
        <p:spPr>
          <a:xfrm rot="-5400000">
            <a:off x="5572882" y="5383582"/>
            <a:ext cx="301232" cy="361037"/>
          </a:xfrm>
          <a:prstGeom prst="downArrow">
            <a:avLst>
              <a:gd fmla="val 50000" name="adj1"/>
              <a:gd fmla="val 50000" name="adj2"/>
            </a:avLst>
          </a:prstGeom>
          <a:gradFill>
            <a:gsLst>
              <a:gs pos="0">
                <a:srgbClr val="AB4F9F"/>
              </a:gs>
              <a:gs pos="50000">
                <a:srgbClr val="A52497"/>
              </a:gs>
              <a:gs pos="100000">
                <a:srgbClr val="961A88"/>
              </a:gs>
            </a:gsLst>
            <a:lin ang="5400000" scaled="0"/>
          </a:gra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 name="Google Shape;265;p9"/>
          <p:cNvSpPr/>
          <p:nvPr/>
        </p:nvSpPr>
        <p:spPr>
          <a:xfrm>
            <a:off x="135322" y="1598323"/>
            <a:ext cx="3489387" cy="1545983"/>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6" name="Google Shape;266;p9"/>
          <p:cNvSpPr/>
          <p:nvPr/>
        </p:nvSpPr>
        <p:spPr>
          <a:xfrm>
            <a:off x="7763434" y="3147007"/>
            <a:ext cx="282784" cy="187107"/>
          </a:xfrm>
          <a:prstGeom prst="leftRightArrow">
            <a:avLst>
              <a:gd fmla="val 50000" name="adj1"/>
              <a:gd fmla="val 50000" name="adj2"/>
            </a:avLst>
          </a:prstGeom>
          <a:solidFill>
            <a:srgbClr val="7F7F7F"/>
          </a:solidFill>
          <a:ln cap="flat" cmpd="sng" w="1905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7" name="Google Shape;267;p9"/>
          <p:cNvSpPr/>
          <p:nvPr/>
        </p:nvSpPr>
        <p:spPr>
          <a:xfrm>
            <a:off x="8819750" y="3168344"/>
            <a:ext cx="282784" cy="187107"/>
          </a:xfrm>
          <a:prstGeom prst="leftRightArrow">
            <a:avLst>
              <a:gd fmla="val 50000" name="adj1"/>
              <a:gd fmla="val 50000" name="adj2"/>
            </a:avLst>
          </a:prstGeom>
          <a:solidFill>
            <a:srgbClr val="7F7F7F"/>
          </a:solidFill>
          <a:ln cap="flat" cmpd="sng" w="1905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9"/>
          <p:cNvSpPr/>
          <p:nvPr/>
        </p:nvSpPr>
        <p:spPr>
          <a:xfrm>
            <a:off x="9813160" y="3176514"/>
            <a:ext cx="282784" cy="187107"/>
          </a:xfrm>
          <a:prstGeom prst="leftRightArrow">
            <a:avLst>
              <a:gd fmla="val 50000" name="adj1"/>
              <a:gd fmla="val 50000" name="adj2"/>
            </a:avLst>
          </a:prstGeom>
          <a:solidFill>
            <a:srgbClr val="7F7F7F"/>
          </a:solidFill>
          <a:ln cap="flat" cmpd="sng" w="1905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9"/>
          <p:cNvSpPr/>
          <p:nvPr/>
        </p:nvSpPr>
        <p:spPr>
          <a:xfrm>
            <a:off x="5821408" y="1737691"/>
            <a:ext cx="6322800" cy="33738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cture 10" id="270" name="Google Shape;270;p9"/>
          <p:cNvPicPr preferRelativeResize="0"/>
          <p:nvPr/>
        </p:nvPicPr>
        <p:blipFill rotWithShape="1">
          <a:blip r:embed="rId10">
            <a:alphaModFix amt="50000"/>
          </a:blip>
          <a:srcRect b="0" l="0" r="0" t="0"/>
          <a:stretch/>
        </p:blipFill>
        <p:spPr>
          <a:xfrm>
            <a:off x="10481310" y="6069812"/>
            <a:ext cx="1562100" cy="605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254"/>
                                        </p:tgtEl>
                                      </p:cBhvr>
                                    </p:animEffect>
                                    <p:set>
                                      <p:cBhvr>
                                        <p:cTn dur="1" fill="hold">
                                          <p:stCondLst>
                                            <p:cond delay="2000"/>
                                          </p:stCondLst>
                                        </p:cTn>
                                        <p:tgtEl>
                                          <p:spTgt spid="2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7"/>
                                        </p:tgtEl>
                                      </p:cBhvr>
                                    </p:animEffect>
                                    <p:set>
                                      <p:cBhvr>
                                        <p:cTn dur="1" fill="hold">
                                          <p:stCondLst>
                                            <p:cond delay="500"/>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9"/>
                                        </p:tgtEl>
                                      </p:cBhvr>
                                    </p:animEffect>
                                    <p:set>
                                      <p:cBhvr>
                                        <p:cTn dur="1" fill="hold">
                                          <p:stCondLst>
                                            <p:cond delay="500"/>
                                          </p:stCondLst>
                                        </p:cTn>
                                        <p:tgtEl>
                                          <p:spTgt spid="2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6"/>
                                        </p:tgtEl>
                                      </p:cBhvr>
                                    </p:animEffect>
                                    <p:set>
                                      <p:cBhvr>
                                        <p:cTn dur="1" fill="hold">
                                          <p:stCondLst>
                                            <p:cond delay="500"/>
                                          </p:stCondLst>
                                        </p:cTn>
                                        <p:tgtEl>
                                          <p:spTgt spid="2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2024-09-19T16:29:15Z</dcterms:created>
  <dc:creator>user</dc:creator>
</cp:coreProperties>
</file>